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5143500" cx="9144000"/>
  <p:notesSz cx="5143500" cy="9144000"/>
  <p:embeddedFontLst>
    <p:embeddedFont>
      <p:font typeface="Poppins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hEKOEQ8pqFrz1YRx5//MaeKVxr0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Poppins-regular.fntdata"/><Relationship Id="rId14" Type="http://schemas.openxmlformats.org/officeDocument/2006/relationships/slide" Target="slides/slide10.xml"/><Relationship Id="rId17" Type="http://schemas.openxmlformats.org/officeDocument/2006/relationships/font" Target="fonts/Poppins-italic.fntdata"/><Relationship Id="rId16" Type="http://schemas.openxmlformats.org/officeDocument/2006/relationships/font" Target="fonts/Poppins-bold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Poppins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857400" y="685800"/>
            <a:ext cx="34291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" name="Google Shape;49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2" name="Google Shape;82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2" name="Google Shape;152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7" name="Google Shape;187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4" name="Google Shape;214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7" name="Google Shape;237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8" name="Google Shape;268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13.png"/><Relationship Id="rId5" Type="http://schemas.openxmlformats.org/officeDocument/2006/relationships/image" Target="../media/image12.png"/><Relationship Id="rId6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233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"/>
          <p:cNvSpPr/>
          <p:nvPr/>
        </p:nvSpPr>
        <p:spPr>
          <a:xfrm>
            <a:off x="3657600" y="2926080"/>
            <a:ext cx="7772400" cy="5486400"/>
          </a:xfrm>
          <a:prstGeom prst="ellipse">
            <a:avLst/>
          </a:prstGeom>
          <a:solidFill>
            <a:srgbClr val="8B5A00">
              <a:alpha val="9019"/>
            </a:srgbClr>
          </a:solidFill>
          <a:ln cap="flat" cmpd="sng" w="12700">
            <a:solidFill>
              <a:srgbClr val="8B5A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5029200" y="3474720"/>
            <a:ext cx="5486400" cy="4572000"/>
          </a:xfrm>
          <a:prstGeom prst="ellipse">
            <a:avLst/>
          </a:prstGeom>
          <a:solidFill>
            <a:srgbClr val="A06A00">
              <a:alpha val="14901"/>
            </a:srgbClr>
          </a:solidFill>
          <a:ln cap="flat" cmpd="sng" w="12700">
            <a:solidFill>
              <a:srgbClr val="A06A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6400800" y="3931920"/>
            <a:ext cx="3200400" cy="3200400"/>
          </a:xfrm>
          <a:prstGeom prst="ellipse">
            <a:avLst/>
          </a:prstGeom>
          <a:solidFill>
            <a:srgbClr val="C98A0A">
              <a:alpha val="21960"/>
            </a:srgbClr>
          </a:solidFill>
          <a:ln cap="flat" cmpd="sng" w="12700">
            <a:solidFill>
              <a:srgbClr val="C98A0A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7132320" y="4206240"/>
            <a:ext cx="1645920" cy="1645920"/>
          </a:xfrm>
          <a:prstGeom prst="ellipse">
            <a:avLst/>
          </a:prstGeom>
          <a:solidFill>
            <a:srgbClr val="F2C811">
              <a:alpha val="32156"/>
            </a:srgbClr>
          </a:solidFill>
          <a:ln cap="flat" cmpd="sng" w="12700">
            <a:solidFill>
              <a:srgbClr val="F2C81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" name="Google Shape;16;p1"/>
          <p:cNvCxnSpPr/>
          <p:nvPr/>
        </p:nvCxnSpPr>
        <p:spPr>
          <a:xfrm>
            <a:off x="-1828800" y="0"/>
            <a:ext cx="5486400" cy="5143500"/>
          </a:xfrm>
          <a:prstGeom prst="straightConnector1">
            <a:avLst/>
          </a:prstGeom>
          <a:noFill/>
          <a:ln cap="flat" cmpd="sng" w="12700">
            <a:solidFill>
              <a:srgbClr val="FFFFFF">
                <a:alpha val="3921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" name="Google Shape;17;p1"/>
          <p:cNvCxnSpPr/>
          <p:nvPr/>
        </p:nvCxnSpPr>
        <p:spPr>
          <a:xfrm>
            <a:off x="-640080" y="0"/>
            <a:ext cx="5486400" cy="5143500"/>
          </a:xfrm>
          <a:prstGeom prst="straightConnector1">
            <a:avLst/>
          </a:prstGeom>
          <a:noFill/>
          <a:ln cap="flat" cmpd="sng" w="12700">
            <a:solidFill>
              <a:srgbClr val="FFFFFF">
                <a:alpha val="3921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" name="Google Shape;18;p1"/>
          <p:cNvCxnSpPr/>
          <p:nvPr/>
        </p:nvCxnSpPr>
        <p:spPr>
          <a:xfrm>
            <a:off x="548640" y="0"/>
            <a:ext cx="5486400" cy="5143500"/>
          </a:xfrm>
          <a:prstGeom prst="straightConnector1">
            <a:avLst/>
          </a:prstGeom>
          <a:noFill/>
          <a:ln cap="flat" cmpd="sng" w="12700">
            <a:solidFill>
              <a:srgbClr val="FFFFFF">
                <a:alpha val="3921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" name="Google Shape;19;p1"/>
          <p:cNvCxnSpPr/>
          <p:nvPr/>
        </p:nvCxnSpPr>
        <p:spPr>
          <a:xfrm>
            <a:off x="1737360" y="0"/>
            <a:ext cx="5486400" cy="5143500"/>
          </a:xfrm>
          <a:prstGeom prst="straightConnector1">
            <a:avLst/>
          </a:prstGeom>
          <a:noFill/>
          <a:ln cap="flat" cmpd="sng" w="12700">
            <a:solidFill>
              <a:srgbClr val="FFFFFF">
                <a:alpha val="3921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" name="Google Shape;20;p1"/>
          <p:cNvCxnSpPr/>
          <p:nvPr/>
        </p:nvCxnSpPr>
        <p:spPr>
          <a:xfrm>
            <a:off x="2926080" y="0"/>
            <a:ext cx="5486400" cy="5143500"/>
          </a:xfrm>
          <a:prstGeom prst="straightConnector1">
            <a:avLst/>
          </a:prstGeom>
          <a:noFill/>
          <a:ln cap="flat" cmpd="sng" w="12700">
            <a:solidFill>
              <a:srgbClr val="FFFFFF">
                <a:alpha val="3921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" name="Google Shape;21;p1"/>
          <p:cNvCxnSpPr/>
          <p:nvPr/>
        </p:nvCxnSpPr>
        <p:spPr>
          <a:xfrm>
            <a:off x="4114800" y="0"/>
            <a:ext cx="5486400" cy="5143500"/>
          </a:xfrm>
          <a:prstGeom prst="straightConnector1">
            <a:avLst/>
          </a:prstGeom>
          <a:noFill/>
          <a:ln cap="flat" cmpd="sng" w="12700">
            <a:solidFill>
              <a:srgbClr val="FFFFFF">
                <a:alpha val="3921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" name="Google Shape;22;p1"/>
          <p:cNvCxnSpPr/>
          <p:nvPr/>
        </p:nvCxnSpPr>
        <p:spPr>
          <a:xfrm>
            <a:off x="5303520" y="0"/>
            <a:ext cx="5486400" cy="5143500"/>
          </a:xfrm>
          <a:prstGeom prst="straightConnector1">
            <a:avLst/>
          </a:prstGeom>
          <a:noFill/>
          <a:ln cap="flat" cmpd="sng" w="12700">
            <a:solidFill>
              <a:srgbClr val="FFFFFF">
                <a:alpha val="3921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" name="Google Shape;23;p1"/>
          <p:cNvCxnSpPr/>
          <p:nvPr/>
        </p:nvCxnSpPr>
        <p:spPr>
          <a:xfrm>
            <a:off x="6492240" y="0"/>
            <a:ext cx="5486400" cy="5143500"/>
          </a:xfrm>
          <a:prstGeom prst="straightConnector1">
            <a:avLst/>
          </a:prstGeom>
          <a:noFill/>
          <a:ln cap="flat" cmpd="sng" w="12700">
            <a:solidFill>
              <a:srgbClr val="FFFFFF">
                <a:alpha val="3921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1"/>
          <p:cNvCxnSpPr/>
          <p:nvPr/>
        </p:nvCxnSpPr>
        <p:spPr>
          <a:xfrm>
            <a:off x="7680960" y="0"/>
            <a:ext cx="5486400" cy="5143500"/>
          </a:xfrm>
          <a:prstGeom prst="straightConnector1">
            <a:avLst/>
          </a:prstGeom>
          <a:noFill/>
          <a:ln cap="flat" cmpd="sng" w="12700">
            <a:solidFill>
              <a:srgbClr val="FFFFFF">
                <a:alpha val="3921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" name="Google Shape;25;p1"/>
          <p:cNvCxnSpPr/>
          <p:nvPr/>
        </p:nvCxnSpPr>
        <p:spPr>
          <a:xfrm>
            <a:off x="8869680" y="0"/>
            <a:ext cx="5486400" cy="5143500"/>
          </a:xfrm>
          <a:prstGeom prst="straightConnector1">
            <a:avLst/>
          </a:prstGeom>
          <a:noFill/>
          <a:ln cap="flat" cmpd="sng" w="12700">
            <a:solidFill>
              <a:srgbClr val="FFFFFF">
                <a:alpha val="3921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" name="Google Shape;26;p1"/>
          <p:cNvSpPr/>
          <p:nvPr/>
        </p:nvSpPr>
        <p:spPr>
          <a:xfrm>
            <a:off x="3665220" y="118110"/>
            <a:ext cx="1785112" cy="1785112"/>
          </a:xfrm>
          <a:prstGeom prst="ellipse">
            <a:avLst/>
          </a:prstGeom>
          <a:solidFill>
            <a:srgbClr val="F2C811">
              <a:alpha val="14901"/>
            </a:srgbClr>
          </a:solidFill>
          <a:ln cap="flat" cmpd="sng" w="12700">
            <a:solidFill>
              <a:srgbClr val="F2C81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1"/>
          <p:cNvSpPr/>
          <p:nvPr/>
        </p:nvSpPr>
        <p:spPr>
          <a:xfrm>
            <a:off x="3728076" y="180966"/>
            <a:ext cx="1649103" cy="1649103"/>
          </a:xfrm>
          <a:prstGeom prst="ellipse">
            <a:avLst/>
          </a:prstGeom>
          <a:solidFill>
            <a:srgbClr val="F2C811">
              <a:alpha val="25882"/>
            </a:srgbClr>
          </a:solidFill>
          <a:ln cap="flat" cmpd="sng" w="12700">
            <a:solidFill>
              <a:srgbClr val="F2C81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"/>
          <p:cNvSpPr/>
          <p:nvPr/>
        </p:nvSpPr>
        <p:spPr>
          <a:xfrm>
            <a:off x="3783076" y="235966"/>
            <a:ext cx="1530096" cy="1530096"/>
          </a:xfrm>
          <a:prstGeom prst="ellipse">
            <a:avLst/>
          </a:prstGeom>
          <a:solidFill>
            <a:srgbClr val="F2C811">
              <a:alpha val="38039"/>
            </a:srgbClr>
          </a:solidFill>
          <a:ln cap="flat" cmpd="sng" w="12700">
            <a:solidFill>
              <a:srgbClr val="F2C81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1"/>
          <p:cNvSpPr/>
          <p:nvPr/>
        </p:nvSpPr>
        <p:spPr>
          <a:xfrm>
            <a:off x="3200400" y="1874520"/>
            <a:ext cx="2743200" cy="429768"/>
          </a:xfrm>
          <a:prstGeom prst="roundRect">
            <a:avLst>
              <a:gd fmla="val 50000" name="adj"/>
            </a:avLst>
          </a:prstGeom>
          <a:solidFill>
            <a:srgbClr val="F2C811"/>
          </a:solidFill>
          <a:ln cap="flat" cmpd="sng" w="12700">
            <a:solidFill>
              <a:srgbClr val="F2C81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1"/>
          <p:cNvSpPr/>
          <p:nvPr/>
        </p:nvSpPr>
        <p:spPr>
          <a:xfrm>
            <a:off x="3200400" y="1874520"/>
            <a:ext cx="2743200" cy="4297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F1428"/>
              </a:buClr>
              <a:buSzPts val="1450"/>
              <a:buFont typeface="Poppins"/>
              <a:buNone/>
            </a:pPr>
            <a:r>
              <a:rPr b="1" lang="en-US" sz="1450">
                <a:solidFill>
                  <a:srgbClr val="0F1428"/>
                </a:solidFill>
                <a:latin typeface="Poppins"/>
                <a:ea typeface="Poppins"/>
                <a:cs typeface="Poppins"/>
                <a:sym typeface="Poppins"/>
              </a:rPr>
              <a:t>— CERTIFICATION TOSA —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1"/>
          <p:cNvSpPr/>
          <p:nvPr/>
        </p:nvSpPr>
        <p:spPr>
          <a:xfrm>
            <a:off x="1060704" y="2387448"/>
            <a:ext cx="713232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2C811"/>
              </a:buClr>
              <a:buSzPts val="11000"/>
              <a:buFont typeface="Poppins"/>
              <a:buNone/>
            </a:pPr>
            <a:r>
              <a:rPr b="1" lang="en-US" sz="11000">
                <a:solidFill>
                  <a:srgbClr val="F2C811"/>
                </a:solidFill>
                <a:latin typeface="Poppins"/>
                <a:ea typeface="Poppins"/>
                <a:cs typeface="Poppins"/>
                <a:sym typeface="Poppins"/>
              </a:rPr>
              <a:t>TOSA</a:t>
            </a:r>
            <a:endParaRPr sz="1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1"/>
          <p:cNvSpPr/>
          <p:nvPr/>
        </p:nvSpPr>
        <p:spPr>
          <a:xfrm>
            <a:off x="1097280" y="3633470"/>
            <a:ext cx="7132320" cy="585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Poppins"/>
              <a:buNone/>
            </a:pPr>
            <a:r>
              <a:rPr b="1" lang="en-US" sz="5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Power BI</a:t>
            </a:r>
            <a:endParaRPr sz="5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1"/>
          <p:cNvSpPr/>
          <p:nvPr/>
        </p:nvSpPr>
        <p:spPr>
          <a:xfrm>
            <a:off x="548640" y="4297680"/>
            <a:ext cx="2011680" cy="20117"/>
          </a:xfrm>
          <a:prstGeom prst="rect">
            <a:avLst/>
          </a:prstGeom>
          <a:solidFill>
            <a:srgbClr val="F2C811">
              <a:alpha val="70196"/>
            </a:srgbClr>
          </a:solidFill>
          <a:ln cap="flat" cmpd="sng" w="12700">
            <a:solidFill>
              <a:srgbClr val="F2C81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1"/>
          <p:cNvSpPr/>
          <p:nvPr/>
        </p:nvSpPr>
        <p:spPr>
          <a:xfrm>
            <a:off x="6400800" y="4297680"/>
            <a:ext cx="2011680" cy="20117"/>
          </a:xfrm>
          <a:prstGeom prst="rect">
            <a:avLst/>
          </a:prstGeom>
          <a:solidFill>
            <a:srgbClr val="F2C811">
              <a:alpha val="70196"/>
            </a:srgbClr>
          </a:solidFill>
          <a:ln cap="flat" cmpd="sng" w="12700">
            <a:solidFill>
              <a:srgbClr val="F2C81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1"/>
          <p:cNvSpPr/>
          <p:nvPr/>
        </p:nvSpPr>
        <p:spPr>
          <a:xfrm>
            <a:off x="2377440" y="4160520"/>
            <a:ext cx="43891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DD1EC"/>
              </a:buClr>
              <a:buSzPts val="1500"/>
              <a:buFont typeface="Poppins"/>
              <a:buNone/>
            </a:pPr>
            <a:r>
              <a:rPr i="1" lang="en-US" sz="1500">
                <a:solidFill>
                  <a:srgbClr val="CDD1EC"/>
                </a:solidFill>
                <a:latin typeface="Poppins"/>
                <a:ea typeface="Poppins"/>
                <a:cs typeface="Poppins"/>
                <a:sym typeface="Poppins"/>
              </a:rPr>
              <a:t>Tout savoir pour réussir votre certification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1"/>
          <p:cNvSpPr/>
          <p:nvPr/>
        </p:nvSpPr>
        <p:spPr>
          <a:xfrm>
            <a:off x="1024128" y="4645152"/>
            <a:ext cx="1691640" cy="274320"/>
          </a:xfrm>
          <a:prstGeom prst="roundRect">
            <a:avLst>
              <a:gd fmla="val 50000" name="adj"/>
            </a:avLst>
          </a:prstGeom>
          <a:solidFill>
            <a:srgbClr val="1B2040"/>
          </a:solidFill>
          <a:ln cap="flat" cmpd="sng" w="12700">
            <a:solidFill>
              <a:srgbClr val="F2C811">
                <a:alpha val="3490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"/>
          <p:cNvSpPr/>
          <p:nvPr/>
        </p:nvSpPr>
        <p:spPr>
          <a:xfrm>
            <a:off x="1024128" y="4645152"/>
            <a:ext cx="1691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4B830"/>
              </a:buClr>
              <a:buSzPts val="1000"/>
              <a:buFont typeface="Poppins"/>
              <a:buNone/>
            </a:pPr>
            <a:r>
              <a:rPr lang="en-US" sz="1000">
                <a:solidFill>
                  <a:srgbClr val="D4B830"/>
                </a:solidFill>
                <a:latin typeface="Poppins"/>
                <a:ea typeface="Poppins"/>
                <a:cs typeface="Poppins"/>
                <a:sym typeface="Poppins"/>
              </a:rPr>
              <a:t>Types de questions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1"/>
          <p:cNvSpPr/>
          <p:nvPr/>
        </p:nvSpPr>
        <p:spPr>
          <a:xfrm>
            <a:off x="2825496" y="4645152"/>
            <a:ext cx="1691640" cy="274320"/>
          </a:xfrm>
          <a:prstGeom prst="roundRect">
            <a:avLst>
              <a:gd fmla="val 50000" name="adj"/>
            </a:avLst>
          </a:prstGeom>
          <a:solidFill>
            <a:srgbClr val="1B2040"/>
          </a:solidFill>
          <a:ln cap="flat" cmpd="sng" w="12700">
            <a:solidFill>
              <a:srgbClr val="F2C811">
                <a:alpha val="3490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1"/>
          <p:cNvSpPr/>
          <p:nvPr/>
        </p:nvSpPr>
        <p:spPr>
          <a:xfrm>
            <a:off x="2825496" y="4645152"/>
            <a:ext cx="1691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4B830"/>
              </a:buClr>
              <a:buSzPts val="1000"/>
              <a:buFont typeface="Poppins"/>
              <a:buNone/>
            </a:pPr>
            <a:r>
              <a:rPr lang="en-US" sz="1000">
                <a:solidFill>
                  <a:srgbClr val="D4B830"/>
                </a:solidFill>
                <a:latin typeface="Poppins"/>
                <a:ea typeface="Poppins"/>
                <a:cs typeface="Poppins"/>
                <a:sym typeface="Poppins"/>
              </a:rPr>
              <a:t>Score &amp; niveaux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1"/>
          <p:cNvSpPr/>
          <p:nvPr/>
        </p:nvSpPr>
        <p:spPr>
          <a:xfrm>
            <a:off x="4626864" y="4645152"/>
            <a:ext cx="1691640" cy="274320"/>
          </a:xfrm>
          <a:prstGeom prst="roundRect">
            <a:avLst>
              <a:gd fmla="val 50000" name="adj"/>
            </a:avLst>
          </a:prstGeom>
          <a:solidFill>
            <a:srgbClr val="1B2040"/>
          </a:solidFill>
          <a:ln cap="flat" cmpd="sng" w="12700">
            <a:solidFill>
              <a:srgbClr val="F2C811">
                <a:alpha val="3490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"/>
          <p:cNvSpPr/>
          <p:nvPr/>
        </p:nvSpPr>
        <p:spPr>
          <a:xfrm>
            <a:off x="4626864" y="4645152"/>
            <a:ext cx="1691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4B830"/>
              </a:buClr>
              <a:buSzPts val="1000"/>
              <a:buFont typeface="Poppins"/>
              <a:buNone/>
            </a:pPr>
            <a:r>
              <a:rPr lang="en-US" sz="1000">
                <a:solidFill>
                  <a:srgbClr val="D4B830"/>
                </a:solidFill>
                <a:latin typeface="Poppins"/>
                <a:ea typeface="Poppins"/>
                <a:cs typeface="Poppins"/>
                <a:sym typeface="Poppins"/>
              </a:rPr>
              <a:t>Financement CPF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1"/>
          <p:cNvSpPr/>
          <p:nvPr/>
        </p:nvSpPr>
        <p:spPr>
          <a:xfrm>
            <a:off x="6428232" y="4645152"/>
            <a:ext cx="1691640" cy="274320"/>
          </a:xfrm>
          <a:prstGeom prst="roundRect">
            <a:avLst>
              <a:gd fmla="val 50000" name="adj"/>
            </a:avLst>
          </a:prstGeom>
          <a:solidFill>
            <a:srgbClr val="1B2040"/>
          </a:solidFill>
          <a:ln cap="flat" cmpd="sng" w="12700">
            <a:solidFill>
              <a:srgbClr val="F2C811">
                <a:alpha val="3490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1"/>
          <p:cNvSpPr/>
          <p:nvPr/>
        </p:nvSpPr>
        <p:spPr>
          <a:xfrm>
            <a:off x="6428232" y="4645152"/>
            <a:ext cx="1691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4B830"/>
              </a:buClr>
              <a:buSzPts val="1000"/>
              <a:buFont typeface="Poppins"/>
              <a:buNone/>
            </a:pPr>
            <a:r>
              <a:rPr lang="en-US" sz="1000">
                <a:solidFill>
                  <a:srgbClr val="D4B830"/>
                </a:solidFill>
                <a:latin typeface="Poppins"/>
                <a:ea typeface="Poppins"/>
                <a:cs typeface="Poppins"/>
                <a:sym typeface="Poppins"/>
              </a:rPr>
              <a:t>Conseils pratiques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1"/>
          <p:cNvSpPr/>
          <p:nvPr/>
        </p:nvSpPr>
        <p:spPr>
          <a:xfrm>
            <a:off x="292608" y="256032"/>
            <a:ext cx="25603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C811"/>
              </a:buClr>
              <a:buSzPts val="1200"/>
              <a:buFont typeface="Poppins"/>
              <a:buNone/>
            </a:pPr>
            <a:r>
              <a:rPr b="1" lang="en-US" sz="1200">
                <a:solidFill>
                  <a:srgbClr val="F2C811"/>
                </a:solidFill>
                <a:latin typeface="Poppins"/>
                <a:ea typeface="Poppins"/>
                <a:cs typeface="Poppins"/>
                <a:sym typeface="Poppins"/>
              </a:rPr>
              <a:t>MORPHEUS FORMATION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1"/>
          <p:cNvSpPr/>
          <p:nvPr/>
        </p:nvSpPr>
        <p:spPr>
          <a:xfrm>
            <a:off x="292608" y="484632"/>
            <a:ext cx="25603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BA8C0"/>
              </a:buClr>
              <a:buSzPts val="1000"/>
              <a:buFont typeface="Poppins"/>
              <a:buNone/>
            </a:pPr>
            <a:r>
              <a:rPr lang="en-US" sz="1000">
                <a:solidFill>
                  <a:srgbClr val="9BA8C0"/>
                </a:solidFill>
                <a:latin typeface="Poppins"/>
                <a:ea typeface="Poppins"/>
                <a:cs typeface="Poppins"/>
                <a:sym typeface="Poppins"/>
              </a:rPr>
              <a:t>morpheus-formation.fr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" name="Google Shape;4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5274" y="2725065"/>
            <a:ext cx="1245260" cy="1245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9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E2233"/>
          </a:solidFill>
          <a:ln cap="flat" cmpd="sng" w="12700">
            <a:solidFill>
              <a:srgbClr val="1E22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2"/>
          <p:cNvSpPr/>
          <p:nvPr/>
        </p:nvSpPr>
        <p:spPr>
          <a:xfrm>
            <a:off x="457200" y="0"/>
            <a:ext cx="822960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Qu'est-ce que la certification TOSA ?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2"/>
          <p:cNvSpPr/>
          <p:nvPr/>
        </p:nvSpPr>
        <p:spPr>
          <a:xfrm>
            <a:off x="365760" y="1143000"/>
            <a:ext cx="4023360" cy="3566160"/>
          </a:xfrm>
          <a:prstGeom prst="roundRect">
            <a:avLst>
              <a:gd fmla="val 3077" name="adj"/>
            </a:avLst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1215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5" name="Google Shape;5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2960" y="1325880"/>
            <a:ext cx="594360" cy="59436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2"/>
          <p:cNvSpPr/>
          <p:nvPr/>
        </p:nvSpPr>
        <p:spPr>
          <a:xfrm>
            <a:off x="1463040" y="1325880"/>
            <a:ext cx="27432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600"/>
              <a:buFont typeface="Cambria"/>
              <a:buNone/>
            </a:pPr>
            <a:r>
              <a:rPr b="1" lang="en-US" sz="1600">
                <a:solidFill>
                  <a:srgbClr val="1E2233"/>
                </a:solidFill>
                <a:latin typeface="Cambria"/>
                <a:ea typeface="Cambria"/>
                <a:cs typeface="Cambria"/>
                <a:sym typeface="Cambria"/>
              </a:rPr>
              <a:t>La certification TOSA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2"/>
          <p:cNvSpPr/>
          <p:nvPr/>
        </p:nvSpPr>
        <p:spPr>
          <a:xfrm>
            <a:off x="548640" y="2011680"/>
            <a:ext cx="3657600" cy="2560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300"/>
              <a:buFont typeface="Calibri"/>
              <a:buChar char="•"/>
            </a:pPr>
            <a:r>
              <a:rPr lang="en-US" sz="13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Évalue et certifie vos compétences sur un logiciel précis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1E2233"/>
              </a:buClr>
              <a:buSzPts val="1300"/>
              <a:buFont typeface="Calibri"/>
              <a:buChar char="•"/>
            </a:pPr>
            <a:r>
              <a:rPr lang="en-US" sz="13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Reconnue dans plus de 50 pays (France, au Royaume-Uni et en Europe…)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1E2233"/>
              </a:buClr>
              <a:buSzPts val="1300"/>
              <a:buFont typeface="Calibri"/>
              <a:buChar char="•"/>
            </a:pPr>
            <a:r>
              <a:rPr lang="en-US" sz="13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Un vrai atout sur votre CV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1E2233"/>
              </a:buClr>
              <a:buSzPts val="1300"/>
              <a:buFont typeface="Calibri"/>
              <a:buChar char="•"/>
            </a:pPr>
            <a:r>
              <a:rPr lang="en-US" sz="13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Test de culture générale : théorie + opérationnel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2"/>
          <p:cNvSpPr/>
          <p:nvPr/>
        </p:nvSpPr>
        <p:spPr>
          <a:xfrm>
            <a:off x="4663440" y="1143000"/>
            <a:ext cx="4114800" cy="3566160"/>
          </a:xfrm>
          <a:prstGeom prst="roundRect">
            <a:avLst>
              <a:gd fmla="val 3077" name="adj"/>
            </a:avLst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1215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2"/>
          <p:cNvSpPr/>
          <p:nvPr/>
        </p:nvSpPr>
        <p:spPr>
          <a:xfrm>
            <a:off x="4663440" y="1143000"/>
            <a:ext cx="41148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500"/>
              <a:buFont typeface="Cambria"/>
              <a:buNone/>
            </a:pPr>
            <a:r>
              <a:rPr b="1" lang="en-US" sz="1500">
                <a:solidFill>
                  <a:srgbClr val="1E2233"/>
                </a:solidFill>
                <a:latin typeface="Cambria"/>
                <a:ea typeface="Cambria"/>
                <a:cs typeface="Cambria"/>
                <a:sym typeface="Cambria"/>
              </a:rPr>
              <a:t>Score &amp; Niveaux TOSA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2"/>
          <p:cNvSpPr/>
          <p:nvPr/>
        </p:nvSpPr>
        <p:spPr>
          <a:xfrm>
            <a:off x="4800600" y="1737360"/>
            <a:ext cx="3840480" cy="457200"/>
          </a:xfrm>
          <a:prstGeom prst="roundRect">
            <a:avLst>
              <a:gd fmla="val 16000" name="adj"/>
            </a:avLst>
          </a:prstGeom>
          <a:solidFill>
            <a:srgbClr val="F87171">
              <a:alpha val="14901"/>
            </a:srgbClr>
          </a:solidFill>
          <a:ln cap="flat" cmpd="sng" w="12700">
            <a:solidFill>
              <a:srgbClr val="F87171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2"/>
          <p:cNvSpPr/>
          <p:nvPr/>
        </p:nvSpPr>
        <p:spPr>
          <a:xfrm>
            <a:off x="4846320" y="1737360"/>
            <a:ext cx="1097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⭐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2"/>
          <p:cNvSpPr/>
          <p:nvPr/>
        </p:nvSpPr>
        <p:spPr>
          <a:xfrm>
            <a:off x="5852160" y="1737360"/>
            <a:ext cx="1463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200"/>
              <a:buFont typeface="Calibri"/>
              <a:buNone/>
            </a:pPr>
            <a:r>
              <a:rPr b="1" lang="en-US" sz="12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Initial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2"/>
          <p:cNvSpPr/>
          <p:nvPr/>
        </p:nvSpPr>
        <p:spPr>
          <a:xfrm>
            <a:off x="7315200" y="1737360"/>
            <a:ext cx="11887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1 – 350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2"/>
          <p:cNvSpPr/>
          <p:nvPr/>
        </p:nvSpPr>
        <p:spPr>
          <a:xfrm>
            <a:off x="4800600" y="2267712"/>
            <a:ext cx="3840480" cy="457200"/>
          </a:xfrm>
          <a:prstGeom prst="roundRect">
            <a:avLst>
              <a:gd fmla="val 16000" name="adj"/>
            </a:avLst>
          </a:prstGeom>
          <a:solidFill>
            <a:srgbClr val="FB923C">
              <a:alpha val="14901"/>
            </a:srgbClr>
          </a:solidFill>
          <a:ln cap="flat" cmpd="sng" w="12700">
            <a:solidFill>
              <a:srgbClr val="FB923C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2"/>
          <p:cNvSpPr/>
          <p:nvPr/>
        </p:nvSpPr>
        <p:spPr>
          <a:xfrm>
            <a:off x="4846320" y="2267712"/>
            <a:ext cx="1097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⭐⭐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2"/>
          <p:cNvSpPr/>
          <p:nvPr/>
        </p:nvSpPr>
        <p:spPr>
          <a:xfrm>
            <a:off x="5852160" y="2267712"/>
            <a:ext cx="1463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200"/>
              <a:buFont typeface="Calibri"/>
              <a:buNone/>
            </a:pPr>
            <a:r>
              <a:rPr b="1" lang="en-US" sz="12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Basique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"/>
          <p:cNvSpPr/>
          <p:nvPr/>
        </p:nvSpPr>
        <p:spPr>
          <a:xfrm>
            <a:off x="7315200" y="2267712"/>
            <a:ext cx="11887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351 – 550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"/>
          <p:cNvSpPr/>
          <p:nvPr/>
        </p:nvSpPr>
        <p:spPr>
          <a:xfrm>
            <a:off x="4800600" y="2798064"/>
            <a:ext cx="3840480" cy="457200"/>
          </a:xfrm>
          <a:prstGeom prst="roundRect">
            <a:avLst>
              <a:gd fmla="val 16000" name="adj"/>
            </a:avLst>
          </a:prstGeom>
          <a:solidFill>
            <a:srgbClr val="FBBF24">
              <a:alpha val="14901"/>
            </a:srgbClr>
          </a:solidFill>
          <a:ln cap="flat" cmpd="sng" w="12700">
            <a:solidFill>
              <a:srgbClr val="FBBF24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4846320" y="2798064"/>
            <a:ext cx="1097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⭐⭐⭐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5852160" y="2798064"/>
            <a:ext cx="1463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200"/>
              <a:buFont typeface="Calibri"/>
              <a:buNone/>
            </a:pPr>
            <a:r>
              <a:rPr b="1" lang="en-US" sz="12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Opérationnel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7315200" y="2798064"/>
            <a:ext cx="11887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551 – 725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"/>
          <p:cNvSpPr/>
          <p:nvPr/>
        </p:nvSpPr>
        <p:spPr>
          <a:xfrm>
            <a:off x="4800600" y="3328416"/>
            <a:ext cx="3840480" cy="457200"/>
          </a:xfrm>
          <a:prstGeom prst="roundRect">
            <a:avLst>
              <a:gd fmla="val 16000" name="adj"/>
            </a:avLst>
          </a:prstGeom>
          <a:solidFill>
            <a:srgbClr val="34D399">
              <a:alpha val="14901"/>
            </a:srgbClr>
          </a:solidFill>
          <a:ln cap="flat" cmpd="sng" w="12700">
            <a:solidFill>
              <a:srgbClr val="34D399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2"/>
          <p:cNvSpPr/>
          <p:nvPr/>
        </p:nvSpPr>
        <p:spPr>
          <a:xfrm>
            <a:off x="4846320" y="3328416"/>
            <a:ext cx="1097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⭐⭐⭐⭐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5852160" y="3328416"/>
            <a:ext cx="1463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200"/>
              <a:buFont typeface="Calibri"/>
              <a:buNone/>
            </a:pPr>
            <a:r>
              <a:rPr b="1" lang="en-US" sz="12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Avancé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/>
          <p:nvPr/>
        </p:nvSpPr>
        <p:spPr>
          <a:xfrm>
            <a:off x="7315200" y="3328416"/>
            <a:ext cx="11887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726 – 875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"/>
          <p:cNvSpPr/>
          <p:nvPr/>
        </p:nvSpPr>
        <p:spPr>
          <a:xfrm>
            <a:off x="4800600" y="3858768"/>
            <a:ext cx="3840480" cy="457200"/>
          </a:xfrm>
          <a:prstGeom prst="roundRect">
            <a:avLst>
              <a:gd fmla="val 16000" name="adj"/>
            </a:avLst>
          </a:prstGeom>
          <a:solidFill>
            <a:srgbClr val="60A5FA">
              <a:alpha val="14901"/>
            </a:srgbClr>
          </a:solidFill>
          <a:ln cap="flat" cmpd="sng" w="12700">
            <a:solidFill>
              <a:srgbClr val="60A5FA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2"/>
          <p:cNvSpPr/>
          <p:nvPr/>
        </p:nvSpPr>
        <p:spPr>
          <a:xfrm>
            <a:off x="4846320" y="3858768"/>
            <a:ext cx="1097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⭐⭐⭐⭐⭐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2"/>
          <p:cNvSpPr/>
          <p:nvPr/>
        </p:nvSpPr>
        <p:spPr>
          <a:xfrm>
            <a:off x="5852160" y="3858768"/>
            <a:ext cx="1463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200"/>
              <a:buFont typeface="Calibri"/>
              <a:buNone/>
            </a:pPr>
            <a:r>
              <a:rPr b="1" lang="en-US" sz="12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Expert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2"/>
          <p:cNvSpPr/>
          <p:nvPr/>
        </p:nvSpPr>
        <p:spPr>
          <a:xfrm>
            <a:off x="7315200" y="3858768"/>
            <a:ext cx="11887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876 – 1000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9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E2233"/>
          </a:solidFill>
          <a:ln cap="flat" cmpd="sng" w="12700">
            <a:solidFill>
              <a:srgbClr val="1E22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"/>
          <p:cNvSpPr/>
          <p:nvPr/>
        </p:nvSpPr>
        <p:spPr>
          <a:xfrm>
            <a:off x="457200" y="0"/>
            <a:ext cx="822960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Déroulement de la certification</a:t>
            </a:r>
            <a:endParaRPr b="1"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mbria"/>
              <a:buNone/>
            </a:pPr>
            <a:r>
              <a:rPr b="1" lang="en-US" sz="1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(dans le cas d’une formation dispensée par Morpheus Formation)</a:t>
            </a:r>
            <a:endParaRPr b="1" sz="1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7" name="Google Shape;87;p3"/>
          <p:cNvSpPr/>
          <p:nvPr/>
        </p:nvSpPr>
        <p:spPr>
          <a:xfrm>
            <a:off x="457200" y="1234440"/>
            <a:ext cx="4023360" cy="2560320"/>
          </a:xfrm>
          <a:prstGeom prst="roundRect">
            <a:avLst>
              <a:gd fmla="val 5357" name="adj"/>
            </a:avLst>
          </a:prstGeom>
          <a:solidFill>
            <a:srgbClr val="EFF6FF"/>
          </a:solidFill>
          <a:ln cap="flat" cmpd="sng" w="12700">
            <a:solidFill>
              <a:srgbClr val="3B82F6">
                <a:alpha val="50196"/>
              </a:srgbClr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1215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3"/>
          <p:cNvSpPr/>
          <p:nvPr/>
        </p:nvSpPr>
        <p:spPr>
          <a:xfrm>
            <a:off x="640080" y="1371600"/>
            <a:ext cx="685800" cy="685800"/>
          </a:xfrm>
          <a:prstGeom prst="ellipse">
            <a:avLst/>
          </a:prstGeom>
          <a:solidFill>
            <a:srgbClr val="3B82F6"/>
          </a:solidFill>
          <a:ln cap="flat" cmpd="sng" w="12700">
            <a:solidFill>
              <a:srgbClr val="3B82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3"/>
          <p:cNvSpPr/>
          <p:nvPr/>
        </p:nvSpPr>
        <p:spPr>
          <a:xfrm>
            <a:off x="640080" y="1371600"/>
            <a:ext cx="685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b="1" lang="en-US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01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3"/>
          <p:cNvSpPr/>
          <p:nvPr/>
        </p:nvSpPr>
        <p:spPr>
          <a:xfrm>
            <a:off x="1417320" y="1389888"/>
            <a:ext cx="28346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700"/>
              <a:buFont typeface="Cambria"/>
              <a:buNone/>
            </a:pPr>
            <a:r>
              <a:rPr b="1" lang="en-US" sz="1700">
                <a:solidFill>
                  <a:srgbClr val="1E2233"/>
                </a:solidFill>
                <a:latin typeface="Cambria"/>
                <a:ea typeface="Cambria"/>
                <a:cs typeface="Cambria"/>
                <a:sym typeface="Cambria"/>
              </a:rPr>
              <a:t>Évaluation blanche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3"/>
          <p:cNvSpPr/>
          <p:nvPr/>
        </p:nvSpPr>
        <p:spPr>
          <a:xfrm>
            <a:off x="731520" y="2148840"/>
            <a:ext cx="3566160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300"/>
              <a:buFont typeface="Calibri"/>
              <a:buChar char="•"/>
            </a:pPr>
            <a:r>
              <a:rPr lang="en-US" sz="13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40 minutes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500"/>
              </a:spcBef>
              <a:spcAft>
                <a:spcPts val="0"/>
              </a:spcAft>
              <a:buClr>
                <a:srgbClr val="1E2233"/>
              </a:buClr>
              <a:buSzPts val="1300"/>
              <a:buFont typeface="Calibri"/>
              <a:buChar char="•"/>
            </a:pPr>
            <a:r>
              <a:rPr lang="en-US" sz="13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25 questions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500"/>
              </a:spcBef>
              <a:spcAft>
                <a:spcPts val="0"/>
              </a:spcAft>
              <a:buClr>
                <a:srgbClr val="1E2233"/>
              </a:buClr>
              <a:buSzPts val="1300"/>
              <a:buFont typeface="Calibri"/>
              <a:buChar char="•"/>
            </a:pPr>
            <a:r>
              <a:rPr lang="en-US" sz="13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Réalisée pendant la formation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500"/>
              </a:spcBef>
              <a:spcAft>
                <a:spcPts val="0"/>
              </a:spcAft>
              <a:buClr>
                <a:srgbClr val="1E2233"/>
              </a:buClr>
              <a:buSzPts val="1300"/>
              <a:buFont typeface="Calibri"/>
              <a:buChar char="•"/>
            </a:pPr>
            <a:r>
              <a:rPr lang="en-US" sz="13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Correction détaillée ensemble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3"/>
          <p:cNvSpPr/>
          <p:nvPr/>
        </p:nvSpPr>
        <p:spPr>
          <a:xfrm>
            <a:off x="4846320" y="1234440"/>
            <a:ext cx="4023360" cy="2560320"/>
          </a:xfrm>
          <a:prstGeom prst="roundRect">
            <a:avLst>
              <a:gd fmla="val 5357" name="adj"/>
            </a:avLst>
          </a:prstGeom>
          <a:solidFill>
            <a:srgbClr val="F0FDF4"/>
          </a:solidFill>
          <a:ln cap="flat" cmpd="sng" w="12700">
            <a:solidFill>
              <a:srgbClr val="10B981">
                <a:alpha val="50196"/>
              </a:srgbClr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1215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3"/>
          <p:cNvSpPr/>
          <p:nvPr/>
        </p:nvSpPr>
        <p:spPr>
          <a:xfrm>
            <a:off x="5029200" y="1371600"/>
            <a:ext cx="685800" cy="685800"/>
          </a:xfrm>
          <a:prstGeom prst="ellipse">
            <a:avLst/>
          </a:prstGeom>
          <a:solidFill>
            <a:srgbClr val="10B981"/>
          </a:solidFill>
          <a:ln cap="flat" cmpd="sng" w="1270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3"/>
          <p:cNvSpPr/>
          <p:nvPr/>
        </p:nvSpPr>
        <p:spPr>
          <a:xfrm>
            <a:off x="5029200" y="1371600"/>
            <a:ext cx="685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b="1" lang="en-US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02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3"/>
          <p:cNvSpPr/>
          <p:nvPr/>
        </p:nvSpPr>
        <p:spPr>
          <a:xfrm>
            <a:off x="5806440" y="1389888"/>
            <a:ext cx="28346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700"/>
              <a:buFont typeface="Cambria"/>
              <a:buNone/>
            </a:pPr>
            <a:r>
              <a:rPr b="1" lang="en-US" sz="1700">
                <a:solidFill>
                  <a:srgbClr val="1E2233"/>
                </a:solidFill>
                <a:latin typeface="Cambria"/>
                <a:ea typeface="Cambria"/>
                <a:cs typeface="Cambria"/>
                <a:sym typeface="Cambria"/>
              </a:rPr>
              <a:t>Certification officielle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3"/>
          <p:cNvSpPr/>
          <p:nvPr/>
        </p:nvSpPr>
        <p:spPr>
          <a:xfrm>
            <a:off x="5120640" y="2148840"/>
            <a:ext cx="3566160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300"/>
              <a:buFont typeface="Calibri"/>
              <a:buChar char="•"/>
            </a:pPr>
            <a:r>
              <a:rPr lang="en-US" sz="13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60 minutes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500"/>
              </a:spcBef>
              <a:spcAft>
                <a:spcPts val="0"/>
              </a:spcAft>
              <a:buClr>
                <a:srgbClr val="1E2233"/>
              </a:buClr>
              <a:buSzPts val="1300"/>
              <a:buFont typeface="Calibri"/>
              <a:buChar char="•"/>
            </a:pPr>
            <a:r>
              <a:rPr lang="en-US" sz="13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35 questions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500"/>
              </a:spcBef>
              <a:spcAft>
                <a:spcPts val="0"/>
              </a:spcAft>
              <a:buClr>
                <a:srgbClr val="1E2233"/>
              </a:buClr>
              <a:buSzPts val="1300"/>
              <a:buFont typeface="Calibri"/>
              <a:buChar char="•"/>
            </a:pPr>
            <a:r>
              <a:rPr lang="en-US" sz="13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Adaptation dynamique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500"/>
              </a:spcBef>
              <a:spcAft>
                <a:spcPts val="0"/>
              </a:spcAft>
              <a:buClr>
                <a:srgbClr val="1E2233"/>
              </a:buClr>
              <a:buSzPts val="1300"/>
              <a:buFont typeface="Calibri"/>
              <a:buChar char="•"/>
            </a:pPr>
            <a:r>
              <a:rPr lang="en-US" sz="13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Score certifié et reconnu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3"/>
          <p:cNvSpPr/>
          <p:nvPr/>
        </p:nvSpPr>
        <p:spPr>
          <a:xfrm>
            <a:off x="457200" y="3931920"/>
            <a:ext cx="8412480" cy="868680"/>
          </a:xfrm>
          <a:prstGeom prst="roundRect">
            <a:avLst>
              <a:gd fmla="val 10526" name="adj"/>
            </a:avLst>
          </a:prstGeom>
          <a:solidFill>
            <a:srgbClr val="FFFBEB"/>
          </a:solidFill>
          <a:ln cap="flat" cmpd="sng" w="12700">
            <a:solidFill>
              <a:srgbClr val="F2C81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98" name="Google Shape;9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" y="4069080"/>
            <a:ext cx="411480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3"/>
          <p:cNvSpPr/>
          <p:nvPr/>
        </p:nvSpPr>
        <p:spPr>
          <a:xfrm>
            <a:off x="1188720" y="3931920"/>
            <a:ext cx="731520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200"/>
              <a:buFont typeface="Calibri"/>
              <a:buNone/>
            </a:pPr>
            <a:r>
              <a:rPr b="1" lang="en-US" sz="12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Adaptation dynamique : </a:t>
            </a:r>
            <a:r>
              <a:rPr lang="en-US" sz="12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les questions s'adaptent en temps réel selon vos réponses. Bien répondre = questions plus difficiles, mal répondre = questions simplifiées.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233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/>
          <p:nvPr/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mbria"/>
              <a:buNone/>
            </a:pPr>
            <a:r>
              <a:rPr b="1" lang="en-US" sz="3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Les 3 types de questions principaux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457200" y="1005840"/>
            <a:ext cx="82296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C811"/>
              </a:buClr>
              <a:buSzPts val="1400"/>
              <a:buFont typeface="Calibri"/>
              <a:buNone/>
            </a:pPr>
            <a:r>
              <a:rPr i="1" lang="en-US" sz="1400">
                <a:solidFill>
                  <a:srgbClr val="F2C811"/>
                </a:solidFill>
                <a:latin typeface="Calibri"/>
                <a:ea typeface="Calibri"/>
                <a:cs typeface="Calibri"/>
                <a:sym typeface="Calibri"/>
              </a:rPr>
              <a:t>Ils représentent à eux seuls plus de 80 % de l'examen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457200" y="1554480"/>
            <a:ext cx="2606040" cy="3200400"/>
          </a:xfrm>
          <a:prstGeom prst="roundRect">
            <a:avLst>
              <a:gd fmla="val 5263" name="adj"/>
            </a:avLst>
          </a:prstGeom>
          <a:solidFill>
            <a:srgbClr val="2D3554"/>
          </a:solidFill>
          <a:ln cap="flat" cmpd="sng" w="12700">
            <a:solidFill>
              <a:srgbClr val="3B82F6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1215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08" name="Google Shape;10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63040" y="1737360"/>
            <a:ext cx="594360" cy="59436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4"/>
          <p:cNvSpPr/>
          <p:nvPr/>
        </p:nvSpPr>
        <p:spPr>
          <a:xfrm>
            <a:off x="457200" y="2423160"/>
            <a:ext cx="2606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B82F6"/>
              </a:buClr>
              <a:buSzPts val="1100"/>
              <a:buFont typeface="Calibri"/>
              <a:buNone/>
            </a:pPr>
            <a:r>
              <a:rPr b="1" lang="en-US" sz="1100">
                <a:solidFill>
                  <a:srgbClr val="3B82F6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457200" y="2788920"/>
            <a:ext cx="2606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None/>
            </a:pPr>
            <a:r>
              <a:rPr b="1" lang="en-US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QCM simple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4"/>
          <p:cNvSpPr/>
          <p:nvPr/>
        </p:nvSpPr>
        <p:spPr>
          <a:xfrm>
            <a:off x="640080" y="3337560"/>
            <a:ext cx="2240280" cy="1325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Une seule bonne réponse parmi 5 propositions. Questions sur modèle de données, licences, Service Power BI, DAX…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3291840" y="1554480"/>
            <a:ext cx="2606040" cy="3200400"/>
          </a:xfrm>
          <a:prstGeom prst="roundRect">
            <a:avLst>
              <a:gd fmla="val 5263" name="adj"/>
            </a:avLst>
          </a:prstGeom>
          <a:solidFill>
            <a:srgbClr val="2D3554"/>
          </a:solidFill>
          <a:ln cap="flat" cmpd="sng" w="12700">
            <a:solidFill>
              <a:srgbClr val="10B981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1215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13" name="Google Shape;11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7680" y="1737360"/>
            <a:ext cx="594360" cy="59436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4"/>
          <p:cNvSpPr/>
          <p:nvPr/>
        </p:nvSpPr>
        <p:spPr>
          <a:xfrm>
            <a:off x="3291840" y="2423160"/>
            <a:ext cx="2606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0B981"/>
              </a:buClr>
              <a:buSzPts val="1100"/>
              <a:buFont typeface="Calibri"/>
              <a:buNone/>
            </a:pPr>
            <a:r>
              <a:rPr b="1" lang="en-US" sz="1100">
                <a:solidFill>
                  <a:srgbClr val="10B98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4"/>
          <p:cNvSpPr/>
          <p:nvPr/>
        </p:nvSpPr>
        <p:spPr>
          <a:xfrm>
            <a:off x="3291840" y="2788920"/>
            <a:ext cx="2606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None/>
            </a:pPr>
            <a:r>
              <a:rPr b="1" lang="en-US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Vrai / Faux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4"/>
          <p:cNvSpPr/>
          <p:nvPr/>
        </p:nvSpPr>
        <p:spPr>
          <a:xfrm>
            <a:off x="3474720" y="3337560"/>
            <a:ext cx="2240280" cy="1325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5 affirmations à évaluer. La question est correcte uniquement si les 5 réponses sont justes.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4"/>
          <p:cNvSpPr/>
          <p:nvPr/>
        </p:nvSpPr>
        <p:spPr>
          <a:xfrm>
            <a:off x="6126480" y="1554480"/>
            <a:ext cx="2606040" cy="3200400"/>
          </a:xfrm>
          <a:prstGeom prst="roundRect">
            <a:avLst>
              <a:gd fmla="val 5263" name="adj"/>
            </a:avLst>
          </a:prstGeom>
          <a:solidFill>
            <a:srgbClr val="2D3554"/>
          </a:solidFill>
          <a:ln cap="flat" cmpd="sng" w="12700">
            <a:solidFill>
              <a:srgbClr val="F59E0B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1215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18" name="Google Shape;118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32320" y="1737360"/>
            <a:ext cx="594360" cy="59436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4"/>
          <p:cNvSpPr/>
          <p:nvPr/>
        </p:nvSpPr>
        <p:spPr>
          <a:xfrm>
            <a:off x="6126480" y="2423160"/>
            <a:ext cx="2606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59E0B"/>
              </a:buClr>
              <a:buSzPts val="1100"/>
              <a:buFont typeface="Calibri"/>
              <a:buNone/>
            </a:pPr>
            <a:r>
              <a:rPr b="1" lang="en-US" sz="1100">
                <a:solidFill>
                  <a:srgbClr val="F59E0B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4"/>
          <p:cNvSpPr/>
          <p:nvPr/>
        </p:nvSpPr>
        <p:spPr>
          <a:xfrm>
            <a:off x="6126480" y="2788920"/>
            <a:ext cx="2606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None/>
            </a:pPr>
            <a:r>
              <a:rPr b="1" lang="en-US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Zone cliquable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4"/>
          <p:cNvSpPr/>
          <p:nvPr/>
        </p:nvSpPr>
        <p:spPr>
          <a:xfrm>
            <a:off x="6309360" y="3337560"/>
            <a:ext cx="2240280" cy="1325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Cliquer au bon endroit sur une capture d'écran de l'interface Power BI Desktop, Power Query ou Service.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9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3B82F6"/>
          </a:solidFill>
          <a:ln cap="flat" cmpd="sng" w="12700">
            <a:solidFill>
              <a:srgbClr val="3B82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5"/>
          <p:cNvSpPr/>
          <p:nvPr/>
        </p:nvSpPr>
        <p:spPr>
          <a:xfrm>
            <a:off x="457200" y="0"/>
            <a:ext cx="822960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DBFE"/>
              </a:buClr>
              <a:buSzPts val="2600"/>
              <a:buFont typeface="Cambria"/>
              <a:buNone/>
            </a:pPr>
            <a:r>
              <a:rPr b="1" lang="en-US" sz="2600">
                <a:solidFill>
                  <a:srgbClr val="BFDBFE"/>
                </a:solidFill>
                <a:latin typeface="Cambria"/>
                <a:ea typeface="Cambria"/>
                <a:cs typeface="Cambria"/>
                <a:sym typeface="Cambria"/>
              </a:rPr>
              <a:t>Type 1 — </a:t>
            </a:r>
            <a:r>
              <a:rPr b="1" lang="en-US" sz="2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QCM simple  </a:t>
            </a:r>
            <a:r>
              <a:rPr b="1" i="1" lang="en-US" sz="1400">
                <a:solidFill>
                  <a:srgbClr val="FEF08A"/>
                </a:solidFill>
                <a:latin typeface="Cambria"/>
                <a:ea typeface="Cambria"/>
                <a:cs typeface="Cambria"/>
                <a:sym typeface="Cambria"/>
              </a:rPr>
              <a:t>~30 % du test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5"/>
          <p:cNvSpPr/>
          <p:nvPr/>
        </p:nvSpPr>
        <p:spPr>
          <a:xfrm>
            <a:off x="365760" y="1357630"/>
            <a:ext cx="3200400" cy="1188720"/>
          </a:xfrm>
          <a:prstGeom prst="roundRect">
            <a:avLst>
              <a:gd fmla="val 7692" name="adj"/>
            </a:avLst>
          </a:prstGeom>
          <a:solidFill>
            <a:srgbClr val="EFF6FF"/>
          </a:solidFill>
          <a:ln cap="flat" cmpd="sng" w="12700">
            <a:solidFill>
              <a:srgbClr val="3B82F6">
                <a:alpha val="50196"/>
              </a:srgbClr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1215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5"/>
          <p:cNvSpPr/>
          <p:nvPr/>
        </p:nvSpPr>
        <p:spPr>
          <a:xfrm>
            <a:off x="457200" y="1403350"/>
            <a:ext cx="29260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82F6"/>
              </a:buClr>
              <a:buSzPts val="1300"/>
              <a:buFont typeface="Cambria"/>
              <a:buNone/>
            </a:pPr>
            <a:r>
              <a:rPr b="1" lang="en-US" sz="1300">
                <a:solidFill>
                  <a:srgbClr val="3B82F6"/>
                </a:solidFill>
                <a:latin typeface="Cambria"/>
                <a:ea typeface="Cambria"/>
                <a:cs typeface="Cambria"/>
                <a:sym typeface="Cambria"/>
              </a:rPr>
              <a:t>Principe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5"/>
          <p:cNvSpPr/>
          <p:nvPr/>
        </p:nvSpPr>
        <p:spPr>
          <a:xfrm>
            <a:off x="457200" y="1741678"/>
            <a:ext cx="29260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Choisir UNE réponse parmi 5 propositions. Une seule est correcte.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5"/>
          <p:cNvSpPr/>
          <p:nvPr/>
        </p:nvSpPr>
        <p:spPr>
          <a:xfrm>
            <a:off x="365760" y="2683510"/>
            <a:ext cx="3200400" cy="1005840"/>
          </a:xfrm>
          <a:prstGeom prst="roundRect">
            <a:avLst>
              <a:gd fmla="val 9091" name="adj"/>
            </a:avLst>
          </a:prstGeom>
          <a:solidFill>
            <a:srgbClr val="FFFBEB"/>
          </a:solidFill>
          <a:ln cap="flat" cmpd="sng" w="12700">
            <a:solidFill>
              <a:srgbClr val="F2C811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1215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5"/>
          <p:cNvSpPr/>
          <p:nvPr/>
        </p:nvSpPr>
        <p:spPr>
          <a:xfrm>
            <a:off x="457200" y="2747518"/>
            <a:ext cx="29260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A800"/>
              </a:buClr>
              <a:buSzPts val="1300"/>
              <a:buFont typeface="Cambria"/>
              <a:buNone/>
            </a:pPr>
            <a:r>
              <a:rPr b="1" lang="en-US" sz="1300">
                <a:solidFill>
                  <a:srgbClr val="C9A800"/>
                </a:solidFill>
                <a:latin typeface="Cambria"/>
                <a:ea typeface="Cambria"/>
                <a:cs typeface="Cambria"/>
                <a:sym typeface="Cambria"/>
              </a:rPr>
              <a:t>💡 Conseil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5"/>
          <p:cNvSpPr/>
          <p:nvPr/>
        </p:nvSpPr>
        <p:spPr>
          <a:xfrm>
            <a:off x="457200" y="3076702"/>
            <a:ext cx="31089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Lire TOUTES les propositions. Attention aux formulations négatives : « n'est PAS disponible »).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5"/>
          <p:cNvSpPr/>
          <p:nvPr/>
        </p:nvSpPr>
        <p:spPr>
          <a:xfrm>
            <a:off x="3749040" y="1357630"/>
            <a:ext cx="5029200" cy="3337560"/>
          </a:xfrm>
          <a:prstGeom prst="roundRect">
            <a:avLst>
              <a:gd fmla="val 3288" name="adj"/>
            </a:avLst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1215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5"/>
          <p:cNvSpPr/>
          <p:nvPr/>
        </p:nvSpPr>
        <p:spPr>
          <a:xfrm>
            <a:off x="3931920" y="1430782"/>
            <a:ext cx="4572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200"/>
              <a:buFont typeface="Calibri"/>
              <a:buNone/>
            </a:pPr>
            <a:r>
              <a:rPr b="1" lang="en-US" sz="12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Exemple de question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5"/>
          <p:cNvSpPr/>
          <p:nvPr/>
        </p:nvSpPr>
        <p:spPr>
          <a:xfrm>
            <a:off x="3931920" y="1769110"/>
            <a:ext cx="45720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300"/>
              <a:buFont typeface="Cambria"/>
              <a:buNone/>
            </a:pPr>
            <a:r>
              <a:rPr b="1" lang="en-US" sz="1300">
                <a:solidFill>
                  <a:srgbClr val="1E2233"/>
                </a:solidFill>
                <a:latin typeface="Cambria"/>
                <a:ea typeface="Cambria"/>
                <a:cs typeface="Cambria"/>
                <a:sym typeface="Cambria"/>
              </a:rPr>
              <a:t>Quel est le rôle d'une table de dimensions dans le modèle en étoile ?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5"/>
          <p:cNvSpPr/>
          <p:nvPr/>
        </p:nvSpPr>
        <p:spPr>
          <a:xfrm>
            <a:off x="3840480" y="2436622"/>
            <a:ext cx="4754880" cy="365760"/>
          </a:xfrm>
          <a:prstGeom prst="roundRect">
            <a:avLst>
              <a:gd fmla="val 17500" name="adj"/>
            </a:avLst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5"/>
          <p:cNvSpPr/>
          <p:nvPr/>
        </p:nvSpPr>
        <p:spPr>
          <a:xfrm>
            <a:off x="3977640" y="2436622"/>
            <a:ext cx="4480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○ Stocker les mesures.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5"/>
          <p:cNvSpPr/>
          <p:nvPr/>
        </p:nvSpPr>
        <p:spPr>
          <a:xfrm>
            <a:off x="3840480" y="2866390"/>
            <a:ext cx="4754880" cy="365760"/>
          </a:xfrm>
          <a:prstGeom prst="roundRect">
            <a:avLst>
              <a:gd fmla="val 17500" name="adj"/>
            </a:avLst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5"/>
          <p:cNvSpPr/>
          <p:nvPr/>
        </p:nvSpPr>
        <p:spPr>
          <a:xfrm>
            <a:off x="3977640" y="2866390"/>
            <a:ext cx="4480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○ Stocker les colonnes calculées.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5"/>
          <p:cNvSpPr/>
          <p:nvPr/>
        </p:nvSpPr>
        <p:spPr>
          <a:xfrm>
            <a:off x="3840480" y="3296158"/>
            <a:ext cx="4754880" cy="365760"/>
          </a:xfrm>
          <a:prstGeom prst="roundRect">
            <a:avLst>
              <a:gd fmla="val 17500" name="adj"/>
            </a:avLst>
          </a:prstGeom>
          <a:solidFill>
            <a:srgbClr val="DCFCE7"/>
          </a:solidFill>
          <a:ln cap="flat" cmpd="sng" w="12700">
            <a:solidFill>
              <a:srgbClr val="22C5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5"/>
          <p:cNvSpPr/>
          <p:nvPr/>
        </p:nvSpPr>
        <p:spPr>
          <a:xfrm>
            <a:off x="3977640" y="3296158"/>
            <a:ext cx="4480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A34A"/>
              </a:buClr>
              <a:buSzPts val="1150"/>
              <a:buFont typeface="Calibri"/>
              <a:buNone/>
            </a:pPr>
            <a:r>
              <a:rPr b="1" lang="en-US" sz="1150">
                <a:solidFill>
                  <a:srgbClr val="16A34A"/>
                </a:solidFill>
                <a:latin typeface="Calibri"/>
                <a:ea typeface="Calibri"/>
                <a:cs typeface="Calibri"/>
                <a:sym typeface="Calibri"/>
              </a:rPr>
              <a:t>✔ Stocker les données descriptives.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5"/>
          <p:cNvSpPr/>
          <p:nvPr/>
        </p:nvSpPr>
        <p:spPr>
          <a:xfrm>
            <a:off x="3840480" y="3725926"/>
            <a:ext cx="4754880" cy="365760"/>
          </a:xfrm>
          <a:prstGeom prst="roundRect">
            <a:avLst>
              <a:gd fmla="val 17500" name="adj"/>
            </a:avLst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5"/>
          <p:cNvSpPr/>
          <p:nvPr/>
        </p:nvSpPr>
        <p:spPr>
          <a:xfrm>
            <a:off x="3977640" y="3725926"/>
            <a:ext cx="4480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○ Stocker les données quantitatives.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5"/>
          <p:cNvSpPr/>
          <p:nvPr/>
        </p:nvSpPr>
        <p:spPr>
          <a:xfrm>
            <a:off x="3840480" y="4155694"/>
            <a:ext cx="4754880" cy="365760"/>
          </a:xfrm>
          <a:prstGeom prst="roundRect">
            <a:avLst>
              <a:gd fmla="val 17500" name="adj"/>
            </a:avLst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5"/>
          <p:cNvSpPr/>
          <p:nvPr/>
        </p:nvSpPr>
        <p:spPr>
          <a:xfrm>
            <a:off x="3977640" y="4155694"/>
            <a:ext cx="4480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○ Stocker les mesures rapides.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5"/>
          <p:cNvSpPr/>
          <p:nvPr/>
        </p:nvSpPr>
        <p:spPr>
          <a:xfrm>
            <a:off x="365760" y="3826510"/>
            <a:ext cx="3200400" cy="868680"/>
          </a:xfrm>
          <a:prstGeom prst="roundRect">
            <a:avLst>
              <a:gd fmla="val 11765" name="adj"/>
            </a:avLst>
          </a:prstGeom>
          <a:solidFill>
            <a:srgbClr val="EFF6FF"/>
          </a:solidFill>
          <a:ln cap="flat" cmpd="sng" w="12700">
            <a:solidFill>
              <a:srgbClr val="3B82F6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5"/>
          <p:cNvSpPr/>
          <p:nvPr/>
        </p:nvSpPr>
        <p:spPr>
          <a:xfrm>
            <a:off x="502920" y="3853942"/>
            <a:ext cx="29260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Thèmes abordés : modèle de données, licences, DAX, Power BI Service…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9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0B981"/>
          </a:solidFill>
          <a:ln cap="flat" cmpd="sng" w="1270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6"/>
          <p:cNvSpPr/>
          <p:nvPr/>
        </p:nvSpPr>
        <p:spPr>
          <a:xfrm>
            <a:off x="457200" y="0"/>
            <a:ext cx="822960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F3D0"/>
              </a:buClr>
              <a:buSzPts val="2600"/>
              <a:buFont typeface="Cambria"/>
              <a:buNone/>
            </a:pPr>
            <a:r>
              <a:rPr b="1" lang="en-US" sz="2600">
                <a:solidFill>
                  <a:srgbClr val="A7F3D0"/>
                </a:solidFill>
                <a:latin typeface="Cambria"/>
                <a:ea typeface="Cambria"/>
                <a:cs typeface="Cambria"/>
                <a:sym typeface="Cambria"/>
              </a:rPr>
              <a:t>Type 2 — </a:t>
            </a:r>
            <a:r>
              <a:rPr b="1" lang="en-US" sz="2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Vrai / Faux  </a:t>
            </a:r>
            <a:r>
              <a:rPr b="1" i="1" lang="en-US" sz="1400">
                <a:solidFill>
                  <a:srgbClr val="FEF08A"/>
                </a:solidFill>
                <a:latin typeface="Cambria"/>
                <a:ea typeface="Cambria"/>
                <a:cs typeface="Cambria"/>
                <a:sym typeface="Cambria"/>
              </a:rPr>
              <a:t>~30 % du test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6"/>
          <p:cNvSpPr/>
          <p:nvPr/>
        </p:nvSpPr>
        <p:spPr>
          <a:xfrm>
            <a:off x="365760" y="1475740"/>
            <a:ext cx="2926080" cy="1371600"/>
          </a:xfrm>
          <a:prstGeom prst="roundRect">
            <a:avLst>
              <a:gd fmla="val 6667" name="adj"/>
            </a:avLst>
          </a:prstGeom>
          <a:solidFill>
            <a:srgbClr val="ECFDF5"/>
          </a:solidFill>
          <a:ln cap="flat" cmpd="sng" w="12700">
            <a:solidFill>
              <a:srgbClr val="10B981">
                <a:alpha val="50196"/>
              </a:srgbClr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1215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6"/>
          <p:cNvSpPr/>
          <p:nvPr/>
        </p:nvSpPr>
        <p:spPr>
          <a:xfrm>
            <a:off x="457200" y="1548892"/>
            <a:ext cx="2651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B981"/>
              </a:buClr>
              <a:buSzPts val="1300"/>
              <a:buFont typeface="Cambria"/>
              <a:buNone/>
            </a:pPr>
            <a:r>
              <a:rPr b="1" lang="en-US" sz="1300">
                <a:solidFill>
                  <a:srgbClr val="10B981"/>
                </a:solidFill>
                <a:latin typeface="Cambria"/>
                <a:ea typeface="Cambria"/>
                <a:cs typeface="Cambria"/>
                <a:sym typeface="Cambria"/>
              </a:rPr>
              <a:t>Principe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6"/>
          <p:cNvSpPr/>
          <p:nvPr/>
        </p:nvSpPr>
        <p:spPr>
          <a:xfrm>
            <a:off x="457200" y="1887220"/>
            <a:ext cx="265176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Évaluer 5 affirmations Vrai/Faux. La question est réussie UNIQUEMENT si les 5 réponses sont correctes.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6"/>
          <p:cNvSpPr/>
          <p:nvPr/>
        </p:nvSpPr>
        <p:spPr>
          <a:xfrm>
            <a:off x="365760" y="2984500"/>
            <a:ext cx="2926080" cy="1188720"/>
          </a:xfrm>
          <a:prstGeom prst="roundRect">
            <a:avLst>
              <a:gd fmla="val 7692" name="adj"/>
            </a:avLst>
          </a:prstGeom>
          <a:solidFill>
            <a:srgbClr val="FFFBEB"/>
          </a:solidFill>
          <a:ln cap="flat" cmpd="sng" w="12700">
            <a:solidFill>
              <a:srgbClr val="F2C811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1215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6"/>
          <p:cNvSpPr/>
          <p:nvPr/>
        </p:nvSpPr>
        <p:spPr>
          <a:xfrm>
            <a:off x="457200" y="3057652"/>
            <a:ext cx="2651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A800"/>
              </a:buClr>
              <a:buSzPts val="1300"/>
              <a:buFont typeface="Cambria"/>
              <a:buNone/>
            </a:pPr>
            <a:r>
              <a:rPr b="1" lang="en-US" sz="1300">
                <a:solidFill>
                  <a:srgbClr val="C9A800"/>
                </a:solidFill>
                <a:latin typeface="Cambria"/>
                <a:ea typeface="Cambria"/>
                <a:cs typeface="Cambria"/>
                <a:sym typeface="Cambria"/>
              </a:rPr>
              <a:t>💡 Conseil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6"/>
          <p:cNvSpPr/>
          <p:nvPr/>
        </p:nvSpPr>
        <p:spPr>
          <a:xfrm>
            <a:off x="457200" y="3395980"/>
            <a:ext cx="265176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Méfiez-vous des mots absolus (« toujours », « uniquement », « impossible ») — souvent FAUX.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Une seule erreur = question ratée.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6"/>
          <p:cNvSpPr/>
          <p:nvPr/>
        </p:nvSpPr>
        <p:spPr>
          <a:xfrm>
            <a:off x="3474720" y="1471930"/>
            <a:ext cx="5303520" cy="3119120"/>
          </a:xfrm>
          <a:prstGeom prst="roundRect">
            <a:avLst>
              <a:gd fmla="val 2963" name="adj"/>
            </a:avLst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1215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6"/>
          <p:cNvSpPr/>
          <p:nvPr/>
        </p:nvSpPr>
        <p:spPr>
          <a:xfrm>
            <a:off x="3657600" y="1563370"/>
            <a:ext cx="4937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200"/>
              <a:buFont typeface="Calibri"/>
              <a:buNone/>
            </a:pPr>
            <a:r>
              <a:rPr b="1" lang="en-US" sz="12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Exemple — Licences Power BI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6"/>
          <p:cNvSpPr/>
          <p:nvPr/>
        </p:nvSpPr>
        <p:spPr>
          <a:xfrm>
            <a:off x="3611880" y="2020570"/>
            <a:ext cx="4983480" cy="420624"/>
          </a:xfrm>
          <a:prstGeom prst="roundRect">
            <a:avLst>
              <a:gd fmla="val 13043" name="adj"/>
            </a:avLst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6"/>
          <p:cNvSpPr/>
          <p:nvPr/>
        </p:nvSpPr>
        <p:spPr>
          <a:xfrm>
            <a:off x="3703320" y="2020570"/>
            <a:ext cx="3840480" cy="42062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Une licence Pro est nécessaire pour utiliser Power BI Desktop.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6"/>
          <p:cNvSpPr/>
          <p:nvPr/>
        </p:nvSpPr>
        <p:spPr>
          <a:xfrm>
            <a:off x="7635240" y="2075434"/>
            <a:ext cx="777240" cy="301752"/>
          </a:xfrm>
          <a:prstGeom prst="roundRect">
            <a:avLst>
              <a:gd fmla="val 18182" name="adj"/>
            </a:avLst>
          </a:prstGeom>
          <a:solidFill>
            <a:srgbClr val="EF4444"/>
          </a:solidFill>
          <a:ln cap="flat" cmpd="sng" w="12700">
            <a:solidFill>
              <a:srgbClr val="EF44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6"/>
          <p:cNvSpPr/>
          <p:nvPr/>
        </p:nvSpPr>
        <p:spPr>
          <a:xfrm>
            <a:off x="7635240" y="2075434"/>
            <a:ext cx="77724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lang="en-US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6"/>
          <p:cNvSpPr/>
          <p:nvPr/>
        </p:nvSpPr>
        <p:spPr>
          <a:xfrm>
            <a:off x="3611880" y="2505202"/>
            <a:ext cx="4983480" cy="420624"/>
          </a:xfrm>
          <a:prstGeom prst="roundRect">
            <a:avLst>
              <a:gd fmla="val 13043" name="adj"/>
            </a:avLst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6"/>
          <p:cNvSpPr/>
          <p:nvPr/>
        </p:nvSpPr>
        <p:spPr>
          <a:xfrm>
            <a:off x="3703320" y="2505202"/>
            <a:ext cx="3840480" cy="42062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Les fonctionnalités collaboratives nécessitent une licence Pro ou Premium.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6"/>
          <p:cNvSpPr/>
          <p:nvPr/>
        </p:nvSpPr>
        <p:spPr>
          <a:xfrm>
            <a:off x="7635240" y="2560066"/>
            <a:ext cx="777240" cy="301752"/>
          </a:xfrm>
          <a:prstGeom prst="roundRect">
            <a:avLst>
              <a:gd fmla="val 18182" name="adj"/>
            </a:avLst>
          </a:prstGeom>
          <a:solidFill>
            <a:srgbClr val="22C55E"/>
          </a:solidFill>
          <a:ln cap="flat" cmpd="sng" w="12700">
            <a:solidFill>
              <a:srgbClr val="22C5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6"/>
          <p:cNvSpPr/>
          <p:nvPr/>
        </p:nvSpPr>
        <p:spPr>
          <a:xfrm>
            <a:off x="7635240" y="2560066"/>
            <a:ext cx="77724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lang="en-US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6"/>
          <p:cNvSpPr/>
          <p:nvPr/>
        </p:nvSpPr>
        <p:spPr>
          <a:xfrm>
            <a:off x="3611880" y="2989834"/>
            <a:ext cx="4983480" cy="420624"/>
          </a:xfrm>
          <a:prstGeom prst="roundRect">
            <a:avLst>
              <a:gd fmla="val 13043" name="adj"/>
            </a:avLst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6"/>
          <p:cNvSpPr/>
          <p:nvPr/>
        </p:nvSpPr>
        <p:spPr>
          <a:xfrm>
            <a:off x="3703320" y="2989834"/>
            <a:ext cx="3840480" cy="42062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Seule la licence Premium permet de configurer une planification de l'actualisation.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6"/>
          <p:cNvSpPr/>
          <p:nvPr/>
        </p:nvSpPr>
        <p:spPr>
          <a:xfrm>
            <a:off x="7635240" y="3044698"/>
            <a:ext cx="777240" cy="301752"/>
          </a:xfrm>
          <a:prstGeom prst="roundRect">
            <a:avLst>
              <a:gd fmla="val 18182" name="adj"/>
            </a:avLst>
          </a:prstGeom>
          <a:solidFill>
            <a:srgbClr val="EF4444"/>
          </a:solidFill>
          <a:ln cap="flat" cmpd="sng" w="12700">
            <a:solidFill>
              <a:srgbClr val="EF44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6"/>
          <p:cNvSpPr/>
          <p:nvPr/>
        </p:nvSpPr>
        <p:spPr>
          <a:xfrm>
            <a:off x="7635240" y="3044698"/>
            <a:ext cx="77724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lang="en-US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6"/>
          <p:cNvSpPr/>
          <p:nvPr/>
        </p:nvSpPr>
        <p:spPr>
          <a:xfrm>
            <a:off x="3611880" y="3474466"/>
            <a:ext cx="4983480" cy="420624"/>
          </a:xfrm>
          <a:prstGeom prst="roundRect">
            <a:avLst>
              <a:gd fmla="val 13043" name="adj"/>
            </a:avLst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6"/>
          <p:cNvSpPr/>
          <p:nvPr/>
        </p:nvSpPr>
        <p:spPr>
          <a:xfrm>
            <a:off x="3703320" y="3474466"/>
            <a:ext cx="3840480" cy="42062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Avec Premium par capacité, les consommateurs n'ont pas besoin de licence.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6"/>
          <p:cNvSpPr/>
          <p:nvPr/>
        </p:nvSpPr>
        <p:spPr>
          <a:xfrm>
            <a:off x="7635240" y="3529330"/>
            <a:ext cx="777240" cy="301752"/>
          </a:xfrm>
          <a:prstGeom prst="roundRect">
            <a:avLst>
              <a:gd fmla="val 18182" name="adj"/>
            </a:avLst>
          </a:prstGeom>
          <a:solidFill>
            <a:srgbClr val="22C55E"/>
          </a:solidFill>
          <a:ln cap="flat" cmpd="sng" w="12700">
            <a:solidFill>
              <a:srgbClr val="22C5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6"/>
          <p:cNvSpPr/>
          <p:nvPr/>
        </p:nvSpPr>
        <p:spPr>
          <a:xfrm>
            <a:off x="7635240" y="3529330"/>
            <a:ext cx="77724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lang="en-US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6"/>
          <p:cNvSpPr/>
          <p:nvPr/>
        </p:nvSpPr>
        <p:spPr>
          <a:xfrm>
            <a:off x="3611880" y="3959098"/>
            <a:ext cx="4983480" cy="420624"/>
          </a:xfrm>
          <a:prstGeom prst="roundRect">
            <a:avLst>
              <a:gd fmla="val 13043" name="adj"/>
            </a:avLst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6"/>
          <p:cNvSpPr/>
          <p:nvPr/>
        </p:nvSpPr>
        <p:spPr>
          <a:xfrm>
            <a:off x="3703320" y="3959098"/>
            <a:ext cx="3840480" cy="42062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Avec Premium par capacité, le nombre d'actualisations est illimité.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6"/>
          <p:cNvSpPr/>
          <p:nvPr/>
        </p:nvSpPr>
        <p:spPr>
          <a:xfrm>
            <a:off x="7635240" y="4013962"/>
            <a:ext cx="777240" cy="301752"/>
          </a:xfrm>
          <a:prstGeom prst="roundRect">
            <a:avLst>
              <a:gd fmla="val 18182" name="adj"/>
            </a:avLst>
          </a:prstGeom>
          <a:solidFill>
            <a:srgbClr val="EF4444"/>
          </a:solidFill>
          <a:ln cap="flat" cmpd="sng" w="12700">
            <a:solidFill>
              <a:srgbClr val="EF44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6"/>
          <p:cNvSpPr/>
          <p:nvPr/>
        </p:nvSpPr>
        <p:spPr>
          <a:xfrm>
            <a:off x="7635240" y="4013962"/>
            <a:ext cx="77724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lang="en-US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9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F59E0B"/>
          </a:solidFill>
          <a:ln cap="flat" cmpd="sng" w="12700">
            <a:solidFill>
              <a:srgbClr val="F59E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7"/>
          <p:cNvSpPr/>
          <p:nvPr/>
        </p:nvSpPr>
        <p:spPr>
          <a:xfrm>
            <a:off x="457200" y="0"/>
            <a:ext cx="822960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EF3C7"/>
              </a:buClr>
              <a:buSzPts val="2600"/>
              <a:buFont typeface="Cambria"/>
              <a:buNone/>
            </a:pPr>
            <a:r>
              <a:rPr b="1" lang="en-US" sz="2600">
                <a:solidFill>
                  <a:srgbClr val="FEF3C7"/>
                </a:solidFill>
                <a:latin typeface="Cambria"/>
                <a:ea typeface="Cambria"/>
                <a:cs typeface="Cambria"/>
                <a:sym typeface="Cambria"/>
              </a:rPr>
              <a:t>Type 3 — </a:t>
            </a:r>
            <a:r>
              <a:rPr b="1" lang="en-US" sz="2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Zone cliquable  </a:t>
            </a:r>
            <a:r>
              <a:rPr b="1" i="1" lang="en-US" sz="1400">
                <a:solidFill>
                  <a:srgbClr val="1E2233"/>
                </a:solidFill>
                <a:latin typeface="Cambria"/>
                <a:ea typeface="Cambria"/>
                <a:cs typeface="Cambria"/>
                <a:sym typeface="Cambria"/>
              </a:rPr>
              <a:t>~23 % du test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7"/>
          <p:cNvSpPr/>
          <p:nvPr/>
        </p:nvSpPr>
        <p:spPr>
          <a:xfrm>
            <a:off x="342900" y="1304290"/>
            <a:ext cx="2926080" cy="1188720"/>
          </a:xfrm>
          <a:prstGeom prst="roundRect">
            <a:avLst>
              <a:gd fmla="val 6667" name="adj"/>
            </a:avLst>
          </a:prstGeom>
          <a:solidFill>
            <a:srgbClr val="FFFBEB"/>
          </a:solidFill>
          <a:ln cap="flat" cmpd="sng" w="12700">
            <a:solidFill>
              <a:srgbClr val="F59E0B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1215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7"/>
          <p:cNvSpPr/>
          <p:nvPr/>
        </p:nvSpPr>
        <p:spPr>
          <a:xfrm>
            <a:off x="434340" y="1350010"/>
            <a:ext cx="2651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97706"/>
              </a:buClr>
              <a:buSzPts val="1300"/>
              <a:buFont typeface="Cambria"/>
              <a:buNone/>
            </a:pPr>
            <a:r>
              <a:rPr b="1" lang="en-US" sz="1300">
                <a:solidFill>
                  <a:srgbClr val="D97706"/>
                </a:solidFill>
                <a:latin typeface="Cambria"/>
                <a:ea typeface="Cambria"/>
                <a:cs typeface="Cambria"/>
                <a:sym typeface="Cambria"/>
              </a:rPr>
              <a:t>Principe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7"/>
          <p:cNvSpPr/>
          <p:nvPr/>
        </p:nvSpPr>
        <p:spPr>
          <a:xfrm>
            <a:off x="434340" y="1532890"/>
            <a:ext cx="265176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Cliquer au bon endroit sur une capture d'écran de l'interface Power BI.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7"/>
          <p:cNvSpPr/>
          <p:nvPr/>
        </p:nvSpPr>
        <p:spPr>
          <a:xfrm>
            <a:off x="342900" y="2630170"/>
            <a:ext cx="2926080" cy="1188720"/>
          </a:xfrm>
          <a:prstGeom prst="roundRect">
            <a:avLst>
              <a:gd fmla="val 7692" name="adj"/>
            </a:avLst>
          </a:prstGeom>
          <a:solidFill>
            <a:srgbClr val="FFFBEB"/>
          </a:solidFill>
          <a:ln cap="flat" cmpd="sng" w="12700">
            <a:solidFill>
              <a:srgbClr val="F2C811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1215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434340" y="2703322"/>
            <a:ext cx="2651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A800"/>
              </a:buClr>
              <a:buSzPts val="1300"/>
              <a:buFont typeface="Cambria"/>
              <a:buNone/>
            </a:pPr>
            <a:r>
              <a:rPr b="1" lang="en-US" sz="1300">
                <a:solidFill>
                  <a:srgbClr val="C9A800"/>
                </a:solidFill>
                <a:latin typeface="Cambria"/>
                <a:ea typeface="Cambria"/>
                <a:cs typeface="Cambria"/>
                <a:sym typeface="Cambria"/>
              </a:rPr>
              <a:t>💡 Conseil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434340" y="3041650"/>
            <a:ext cx="26517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Il faut vraiment connaître l'interface. Pas juste savoir que ça existe, mais savoir OÙ c'est. La pratique régulière est la clé.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3474720" y="1304290"/>
            <a:ext cx="5303520" cy="3548380"/>
          </a:xfrm>
          <a:prstGeom prst="roundRect">
            <a:avLst>
              <a:gd fmla="val 3000" name="adj"/>
            </a:avLst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1215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3634740" y="1355090"/>
            <a:ext cx="4937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200"/>
              <a:buFont typeface="Calibri"/>
              <a:buNone/>
            </a:pPr>
            <a:r>
              <a:rPr b="1" lang="en-US" sz="12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Exemples d'énoncés de zones cliquables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3611880" y="1789430"/>
            <a:ext cx="4983480" cy="594360"/>
          </a:xfrm>
          <a:prstGeom prst="roundRect">
            <a:avLst>
              <a:gd fmla="val 12308" name="adj"/>
            </a:avLst>
          </a:prstGeom>
          <a:solidFill>
            <a:srgbClr val="FFF7ED"/>
          </a:solidFill>
          <a:ln cap="flat" cmpd="sng" w="12700">
            <a:solidFill>
              <a:srgbClr val="F59E0B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01" name="Google Shape;20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03320" y="1880870"/>
            <a:ext cx="320040" cy="32004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7"/>
          <p:cNvSpPr/>
          <p:nvPr/>
        </p:nvSpPr>
        <p:spPr>
          <a:xfrm>
            <a:off x="4114800" y="1789430"/>
            <a:ext cx="43434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Cliquez sur le bouton permettant d'insérer un texte libre dans le rapport.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7"/>
          <p:cNvSpPr/>
          <p:nvPr/>
        </p:nvSpPr>
        <p:spPr>
          <a:xfrm>
            <a:off x="3611880" y="2520950"/>
            <a:ext cx="4983480" cy="594360"/>
          </a:xfrm>
          <a:prstGeom prst="roundRect">
            <a:avLst>
              <a:gd fmla="val 12308" name="adj"/>
            </a:avLst>
          </a:prstGeom>
          <a:solidFill>
            <a:srgbClr val="FFF7ED"/>
          </a:solidFill>
          <a:ln cap="flat" cmpd="sng" w="12700">
            <a:solidFill>
              <a:srgbClr val="F59E0B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04" name="Google Shape;20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03320" y="2612390"/>
            <a:ext cx="320040" cy="32004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7"/>
          <p:cNvSpPr/>
          <p:nvPr/>
        </p:nvSpPr>
        <p:spPr>
          <a:xfrm>
            <a:off x="4114800" y="2520950"/>
            <a:ext cx="43434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Dans le Service Power BI, cliquez sur la zone permettant d'atteindre Mon espace de travail.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/>
          <p:nvPr/>
        </p:nvSpPr>
        <p:spPr>
          <a:xfrm>
            <a:off x="3611880" y="3252470"/>
            <a:ext cx="4983480" cy="594360"/>
          </a:xfrm>
          <a:prstGeom prst="roundRect">
            <a:avLst>
              <a:gd fmla="val 12308" name="adj"/>
            </a:avLst>
          </a:prstGeom>
          <a:solidFill>
            <a:srgbClr val="FFF7ED"/>
          </a:solidFill>
          <a:ln cap="flat" cmpd="sng" w="12700">
            <a:solidFill>
              <a:srgbClr val="F59E0B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07" name="Google Shape;20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03320" y="3343910"/>
            <a:ext cx="320040" cy="32004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7"/>
          <p:cNvSpPr/>
          <p:nvPr/>
        </p:nvSpPr>
        <p:spPr>
          <a:xfrm>
            <a:off x="4114800" y="3252470"/>
            <a:ext cx="43434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Je veux afficher les paramètres de la source de données. Où dois-je cliquer ?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7"/>
          <p:cNvSpPr/>
          <p:nvPr/>
        </p:nvSpPr>
        <p:spPr>
          <a:xfrm>
            <a:off x="3611880" y="3983990"/>
            <a:ext cx="4983480" cy="594360"/>
          </a:xfrm>
          <a:prstGeom prst="roundRect">
            <a:avLst>
              <a:gd fmla="val 12308" name="adj"/>
            </a:avLst>
          </a:prstGeom>
          <a:solidFill>
            <a:srgbClr val="FFF7ED"/>
          </a:solidFill>
          <a:ln cap="flat" cmpd="sng" w="12700">
            <a:solidFill>
              <a:srgbClr val="F59E0B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10" name="Google Shape;21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03320" y="4075430"/>
            <a:ext cx="320040" cy="32004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7"/>
          <p:cNvSpPr/>
          <p:nvPr/>
        </p:nvSpPr>
        <p:spPr>
          <a:xfrm>
            <a:off x="4114800" y="3983990"/>
            <a:ext cx="43434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Cliquez sur la zone permettant de rechercher des éléments dans l'espace de travail.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233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Prix &amp; Financement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8"/>
          <p:cNvSpPr/>
          <p:nvPr/>
        </p:nvSpPr>
        <p:spPr>
          <a:xfrm>
            <a:off x="457200" y="1097280"/>
            <a:ext cx="3840480" cy="3383280"/>
          </a:xfrm>
          <a:prstGeom prst="roundRect">
            <a:avLst>
              <a:gd fmla="val 5405" name="adj"/>
            </a:avLst>
          </a:prstGeom>
          <a:solidFill>
            <a:srgbClr val="2D3554"/>
          </a:solidFill>
          <a:ln cap="flat" cmpd="sng" w="12700">
            <a:solidFill>
              <a:srgbClr val="F2C811">
                <a:alpha val="50196"/>
              </a:srgbClr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1215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8"/>
          <p:cNvSpPr/>
          <p:nvPr/>
        </p:nvSpPr>
        <p:spPr>
          <a:xfrm>
            <a:off x="457200" y="2103120"/>
            <a:ext cx="384048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2C811"/>
              </a:buClr>
              <a:buSzPts val="5200"/>
              <a:buFont typeface="Cambria"/>
              <a:buNone/>
            </a:pPr>
            <a:r>
              <a:rPr b="1" lang="en-US" sz="5200">
                <a:solidFill>
                  <a:srgbClr val="F2C811"/>
                </a:solidFill>
                <a:latin typeface="Cambria"/>
                <a:ea typeface="Cambria"/>
                <a:cs typeface="Cambria"/>
                <a:sym typeface="Cambria"/>
              </a:rPr>
              <a:t>~100 €</a:t>
            </a:r>
            <a:endParaRPr sz="5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8"/>
          <p:cNvSpPr/>
          <p:nvPr/>
        </p:nvSpPr>
        <p:spPr>
          <a:xfrm>
            <a:off x="457200" y="2834640"/>
            <a:ext cx="3840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400"/>
              <a:buFont typeface="Calibri"/>
              <a:buNone/>
            </a:pPr>
            <a:r>
              <a:rPr i="1" lang="en-US" sz="14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pour l'examen seul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8"/>
          <p:cNvSpPr/>
          <p:nvPr/>
        </p:nvSpPr>
        <p:spPr>
          <a:xfrm>
            <a:off x="457200" y="3246120"/>
            <a:ext cx="3840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Prix 2026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8"/>
          <p:cNvSpPr/>
          <p:nvPr/>
        </p:nvSpPr>
        <p:spPr>
          <a:xfrm>
            <a:off x="4663440" y="1097280"/>
            <a:ext cx="4114800" cy="914400"/>
          </a:xfrm>
          <a:prstGeom prst="roundRect">
            <a:avLst>
              <a:gd fmla="val 12000" name="adj"/>
            </a:avLst>
          </a:prstGeom>
          <a:solidFill>
            <a:srgbClr val="2D3554"/>
          </a:solidFill>
          <a:ln cap="flat" cmpd="sng" w="12700">
            <a:solidFill>
              <a:srgbClr val="3D4A6E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1215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23" name="Google Shape;22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00600" y="1280160"/>
            <a:ext cx="411480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8"/>
          <p:cNvSpPr/>
          <p:nvPr/>
        </p:nvSpPr>
        <p:spPr>
          <a:xfrm>
            <a:off x="5349240" y="1143000"/>
            <a:ext cx="329184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C811"/>
              </a:buClr>
              <a:buSzPts val="1500"/>
              <a:buFont typeface="Cambria"/>
              <a:buNone/>
            </a:pPr>
            <a:r>
              <a:rPr b="1" lang="en-US" sz="1500">
                <a:solidFill>
                  <a:srgbClr val="F2C811"/>
                </a:solidFill>
                <a:latin typeface="Cambria"/>
                <a:ea typeface="Cambria"/>
                <a:cs typeface="Cambria"/>
                <a:sym typeface="Cambria"/>
              </a:rPr>
              <a:t>CPF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8"/>
          <p:cNvSpPr/>
          <p:nvPr/>
        </p:nvSpPr>
        <p:spPr>
          <a:xfrm>
            <a:off x="5349240" y="1536192"/>
            <a:ext cx="32918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Finançable via le Compte Personnel de Formation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8"/>
          <p:cNvSpPr/>
          <p:nvPr/>
        </p:nvSpPr>
        <p:spPr>
          <a:xfrm>
            <a:off x="4663440" y="2330450"/>
            <a:ext cx="4114800" cy="914400"/>
          </a:xfrm>
          <a:prstGeom prst="roundRect">
            <a:avLst>
              <a:gd fmla="val 12000" name="adj"/>
            </a:avLst>
          </a:prstGeom>
          <a:solidFill>
            <a:srgbClr val="2D3554"/>
          </a:solidFill>
          <a:ln cap="flat" cmpd="sng" w="12700">
            <a:solidFill>
              <a:srgbClr val="3D4A6E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1215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27" name="Google Shape;22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00600" y="2513330"/>
            <a:ext cx="411480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8"/>
          <p:cNvSpPr/>
          <p:nvPr/>
        </p:nvSpPr>
        <p:spPr>
          <a:xfrm>
            <a:off x="5349240" y="2376170"/>
            <a:ext cx="329184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C811"/>
              </a:buClr>
              <a:buSzPts val="1500"/>
              <a:buFont typeface="Cambria"/>
              <a:buNone/>
            </a:pPr>
            <a:r>
              <a:rPr b="1" lang="en-US" sz="1500">
                <a:solidFill>
                  <a:srgbClr val="F2C811"/>
                </a:solidFill>
                <a:latin typeface="Cambria"/>
                <a:ea typeface="Cambria"/>
                <a:cs typeface="Cambria"/>
                <a:sym typeface="Cambria"/>
              </a:rPr>
              <a:t>OPCO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8"/>
          <p:cNvSpPr/>
          <p:nvPr/>
        </p:nvSpPr>
        <p:spPr>
          <a:xfrm>
            <a:off x="5349240" y="2769362"/>
            <a:ext cx="32918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Intégrable dans un parcours pris en charge par votre OPCO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8"/>
          <p:cNvSpPr/>
          <p:nvPr/>
        </p:nvSpPr>
        <p:spPr>
          <a:xfrm>
            <a:off x="4663440" y="3566160"/>
            <a:ext cx="4114800" cy="914400"/>
          </a:xfrm>
          <a:prstGeom prst="roundRect">
            <a:avLst>
              <a:gd fmla="val 12000" name="adj"/>
            </a:avLst>
          </a:prstGeom>
          <a:solidFill>
            <a:srgbClr val="2D3554"/>
          </a:solidFill>
          <a:ln cap="flat" cmpd="sng" w="12700">
            <a:solidFill>
              <a:srgbClr val="3D4A6E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1215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31" name="Google Shape;23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00600" y="3749040"/>
            <a:ext cx="411480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8"/>
          <p:cNvSpPr/>
          <p:nvPr/>
        </p:nvSpPr>
        <p:spPr>
          <a:xfrm>
            <a:off x="5349240" y="3611880"/>
            <a:ext cx="329184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C811"/>
              </a:buClr>
              <a:buSzPts val="1500"/>
              <a:buFont typeface="Cambria"/>
              <a:buNone/>
            </a:pPr>
            <a:r>
              <a:rPr b="1" lang="en-US" sz="1500">
                <a:solidFill>
                  <a:srgbClr val="F2C811"/>
                </a:solidFill>
                <a:latin typeface="Cambria"/>
                <a:ea typeface="Cambria"/>
                <a:cs typeface="Cambria"/>
                <a:sym typeface="Cambria"/>
              </a:rPr>
              <a:t>0 € restant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8"/>
          <p:cNvSpPr/>
          <p:nvPr/>
        </p:nvSpPr>
        <p:spPr>
          <a:xfrm>
            <a:off x="5349240" y="4005072"/>
            <a:ext cx="32918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Coût souvent entièrement couvert dans un parcours complet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8"/>
          <p:cNvSpPr/>
          <p:nvPr/>
        </p:nvSpPr>
        <p:spPr>
          <a:xfrm>
            <a:off x="828040" y="3794252"/>
            <a:ext cx="32918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Achat d’un passage avec </a:t>
            </a:r>
            <a:r>
              <a:rPr b="1" lang="en-US" sz="11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Morpheus Formation </a:t>
            </a:r>
            <a:r>
              <a:rPr lang="en-US" sz="11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directement disponible sur notre site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https://www.morpheus-formation.fr/produit/certification-powerbi/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9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9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E2233"/>
          </a:solidFill>
          <a:ln cap="flat" cmpd="sng" w="12700">
            <a:solidFill>
              <a:srgbClr val="1E22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9"/>
          <p:cNvSpPr/>
          <p:nvPr/>
        </p:nvSpPr>
        <p:spPr>
          <a:xfrm>
            <a:off x="457200" y="0"/>
            <a:ext cx="822960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Comment réussir sa certification ?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9"/>
          <p:cNvSpPr/>
          <p:nvPr/>
        </p:nvSpPr>
        <p:spPr>
          <a:xfrm>
            <a:off x="365760" y="1143000"/>
            <a:ext cx="3931920" cy="3520440"/>
          </a:xfrm>
          <a:prstGeom prst="roundRect">
            <a:avLst>
              <a:gd fmla="val 3896" name="adj"/>
            </a:avLst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1215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9"/>
          <p:cNvSpPr/>
          <p:nvPr/>
        </p:nvSpPr>
        <p:spPr>
          <a:xfrm>
            <a:off x="457200" y="1234440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600"/>
              <a:buFont typeface="Cambria"/>
              <a:buNone/>
            </a:pPr>
            <a:r>
              <a:rPr b="1" lang="en-US" sz="1600">
                <a:solidFill>
                  <a:srgbClr val="1E2233"/>
                </a:solidFill>
                <a:latin typeface="Cambria"/>
                <a:ea typeface="Cambria"/>
                <a:cs typeface="Cambria"/>
                <a:sym typeface="Cambria"/>
              </a:rPr>
              <a:t>Ressources gratuites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44" name="Google Shape;24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" y="1810512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9"/>
          <p:cNvSpPr/>
          <p:nvPr/>
        </p:nvSpPr>
        <p:spPr>
          <a:xfrm>
            <a:off x="1097280" y="1810512"/>
            <a:ext cx="2926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Chaîne YouTube Morpheus Formation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9"/>
          <p:cNvSpPr/>
          <p:nvPr/>
        </p:nvSpPr>
        <p:spPr>
          <a:xfrm>
            <a:off x="1097280" y="2084832"/>
            <a:ext cx="29260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Tutoriels Power BI, données d'entraînement et exercices concrets.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47" name="Google Shape;247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920" y="269748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9"/>
          <p:cNvSpPr/>
          <p:nvPr/>
        </p:nvSpPr>
        <p:spPr>
          <a:xfrm>
            <a:off x="1097280" y="2697480"/>
            <a:ext cx="2926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Tests gratuits TOSA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9"/>
          <p:cNvSpPr/>
          <p:nvPr/>
        </p:nvSpPr>
        <p:spPr>
          <a:xfrm>
            <a:off x="1097280" y="2971800"/>
            <a:ext cx="292608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Démonstrations gratuites sur le site TOSA : 10 questions + résumé par mail, pour se familiariser avec le format.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9"/>
          <p:cNvSpPr/>
          <p:nvPr/>
        </p:nvSpPr>
        <p:spPr>
          <a:xfrm>
            <a:off x="4572000" y="1143000"/>
            <a:ext cx="4206240" cy="3520440"/>
          </a:xfrm>
          <a:prstGeom prst="roundRect">
            <a:avLst>
              <a:gd fmla="val 3896" name="adj"/>
            </a:avLst>
          </a:prstGeom>
          <a:solidFill>
            <a:srgbClr val="1E2233"/>
          </a:solidFill>
          <a:ln cap="flat" cmpd="sng" w="12700">
            <a:solidFill>
              <a:srgbClr val="F2C811">
                <a:alpha val="70196"/>
              </a:srgbClr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1215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51" name="Google Shape;251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09160" y="1234440"/>
            <a:ext cx="594360" cy="59436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9"/>
          <p:cNvSpPr/>
          <p:nvPr/>
        </p:nvSpPr>
        <p:spPr>
          <a:xfrm>
            <a:off x="5394960" y="1234440"/>
            <a:ext cx="32004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C811"/>
              </a:buClr>
              <a:buSzPts val="1600"/>
              <a:buFont typeface="Cambria"/>
              <a:buNone/>
            </a:pPr>
            <a:r>
              <a:rPr b="1" lang="en-US" sz="1600">
                <a:solidFill>
                  <a:srgbClr val="F2C811"/>
                </a:solidFill>
                <a:latin typeface="Cambria"/>
                <a:ea typeface="Cambria"/>
                <a:cs typeface="Cambria"/>
                <a:sym typeface="Cambria"/>
              </a:rPr>
              <a:t>Formation avec formateur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53" name="Google Shape;253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63440" y="2011680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9"/>
          <p:cNvSpPr/>
          <p:nvPr/>
        </p:nvSpPr>
        <p:spPr>
          <a:xfrm>
            <a:off x="5120640" y="1965960"/>
            <a:ext cx="34747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2E8F0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E2E8F0"/>
                </a:solidFill>
                <a:latin typeface="Calibri"/>
                <a:ea typeface="Calibri"/>
                <a:cs typeface="Calibri"/>
                <a:sym typeface="Calibri"/>
              </a:rPr>
              <a:t>Supports de cours professionnels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55" name="Google Shape;255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63440" y="2523744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9"/>
          <p:cNvSpPr/>
          <p:nvPr/>
        </p:nvSpPr>
        <p:spPr>
          <a:xfrm>
            <a:off x="5120640" y="2478024"/>
            <a:ext cx="34747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2E8F0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E2E8F0"/>
                </a:solidFill>
                <a:latin typeface="Calibri"/>
                <a:ea typeface="Calibri"/>
                <a:cs typeface="Calibri"/>
                <a:sym typeface="Calibri"/>
              </a:rPr>
              <a:t>Heures réparties sur plusieurs semaines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57" name="Google Shape;257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63440" y="3035808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9"/>
          <p:cNvSpPr/>
          <p:nvPr/>
        </p:nvSpPr>
        <p:spPr>
          <a:xfrm>
            <a:off x="5120640" y="2990088"/>
            <a:ext cx="34747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2E8F0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E2E8F0"/>
                </a:solidFill>
                <a:latin typeface="Calibri"/>
                <a:ea typeface="Calibri"/>
                <a:cs typeface="Calibri"/>
                <a:sym typeface="Calibri"/>
              </a:rPr>
              <a:t>Correction détaillée de l'évaluation blanche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59" name="Google Shape;259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63440" y="3547872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9"/>
          <p:cNvSpPr/>
          <p:nvPr/>
        </p:nvSpPr>
        <p:spPr>
          <a:xfrm>
            <a:off x="5120640" y="3502152"/>
            <a:ext cx="34747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2E8F0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E2E8F0"/>
                </a:solidFill>
                <a:latin typeface="Calibri"/>
                <a:ea typeface="Calibri"/>
                <a:cs typeface="Calibri"/>
                <a:sym typeface="Calibri"/>
              </a:rPr>
              <a:t>Formations sur-mesure selon votre besoin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61" name="Google Shape;261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63440" y="4059936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9"/>
          <p:cNvSpPr/>
          <p:nvPr/>
        </p:nvSpPr>
        <p:spPr>
          <a:xfrm>
            <a:off x="5120640" y="4014216"/>
            <a:ext cx="34747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2E8F0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E2E8F0"/>
                </a:solidFill>
                <a:latin typeface="Calibri"/>
                <a:ea typeface="Calibri"/>
                <a:cs typeface="Calibri"/>
                <a:sym typeface="Calibri"/>
              </a:rPr>
              <a:t>Certification incluse quel que soit le nombre d'heures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9"/>
          <p:cNvSpPr/>
          <p:nvPr/>
        </p:nvSpPr>
        <p:spPr>
          <a:xfrm>
            <a:off x="1097280" y="3675888"/>
            <a:ext cx="2926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233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1E2233"/>
                </a:solidFill>
                <a:latin typeface="Calibri"/>
                <a:ea typeface="Calibri"/>
                <a:cs typeface="Calibri"/>
                <a:sym typeface="Calibri"/>
              </a:rPr>
              <a:t>Quiz Morpheus Formation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9"/>
          <p:cNvSpPr/>
          <p:nvPr/>
        </p:nvSpPr>
        <p:spPr>
          <a:xfrm>
            <a:off x="1097280" y="3840480"/>
            <a:ext cx="292608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Aide à la préparation directement sur notre site.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https://www.morpheus-formation.fr/blog/test/power-bi/ </a:t>
            </a:r>
            <a:endParaRPr/>
          </a:p>
        </p:txBody>
      </p:sp>
      <p:pic>
        <p:nvPicPr>
          <p:cNvPr id="265" name="Google Shape;265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3108" y="3758952"/>
            <a:ext cx="616825" cy="3380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233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0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F2C811"/>
          </a:solidFill>
          <a:ln cap="flat" cmpd="sng" w="12700">
            <a:solidFill>
              <a:srgbClr val="F2C81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72" name="Google Shape;27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2320" y="822960"/>
            <a:ext cx="1645920" cy="164592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10"/>
          <p:cNvSpPr/>
          <p:nvPr/>
        </p:nvSpPr>
        <p:spPr>
          <a:xfrm>
            <a:off x="457200" y="411480"/>
            <a:ext cx="8229600" cy="1645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mbria"/>
              <a:buNone/>
            </a:pPr>
            <a:r>
              <a:rPr b="1" lang="en-US" sz="3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Prêt(e) à décrocher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C811"/>
              </a:buClr>
              <a:buSzPts val="3000"/>
              <a:buFont typeface="Cambria"/>
              <a:buNone/>
            </a:pPr>
            <a:r>
              <a:rPr b="1" lang="en-US" sz="3000">
                <a:solidFill>
                  <a:srgbClr val="F2C811"/>
                </a:solidFill>
                <a:latin typeface="Cambria"/>
                <a:ea typeface="Cambria"/>
                <a:cs typeface="Cambria"/>
                <a:sym typeface="Cambria"/>
              </a:rPr>
              <a:t>votre certification TOSA Power BI ?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74" name="Google Shape;274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" y="2240280"/>
            <a:ext cx="411480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0"/>
          <p:cNvSpPr/>
          <p:nvPr/>
        </p:nvSpPr>
        <p:spPr>
          <a:xfrm>
            <a:off x="1005840" y="2103120"/>
            <a:ext cx="594360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500"/>
              <a:buFont typeface="Calibri"/>
              <a:buNone/>
            </a:pPr>
            <a:r>
              <a:rPr lang="en-US" sz="15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Suivez la chaîne YouTube Morpheus Formation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76" name="Google Shape;276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7200" y="2953512"/>
            <a:ext cx="411480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10"/>
          <p:cNvSpPr/>
          <p:nvPr/>
        </p:nvSpPr>
        <p:spPr>
          <a:xfrm>
            <a:off x="1005840" y="2816352"/>
            <a:ext cx="594360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500"/>
              <a:buFont typeface="Calibri"/>
              <a:buNone/>
            </a:pPr>
            <a:r>
              <a:rPr lang="en-US" sz="15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Testez-vous gratuitement sur le site TOSA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78" name="Google Shape;278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7200" y="3666744"/>
            <a:ext cx="411480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0"/>
          <p:cNvSpPr/>
          <p:nvPr/>
        </p:nvSpPr>
        <p:spPr>
          <a:xfrm>
            <a:off x="1005840" y="3529584"/>
            <a:ext cx="594360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500"/>
              <a:buFont typeface="Calibri"/>
              <a:buNone/>
            </a:pPr>
            <a:r>
              <a:rPr lang="en-US" sz="15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Contactez-nous pour une formation sur-mesure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0"/>
          <p:cNvSpPr/>
          <p:nvPr/>
        </p:nvSpPr>
        <p:spPr>
          <a:xfrm>
            <a:off x="457200" y="4480560"/>
            <a:ext cx="4572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C811"/>
              </a:buClr>
              <a:buSzPts val="1400"/>
              <a:buFont typeface="Calibri"/>
              <a:buNone/>
            </a:pPr>
            <a:r>
              <a:rPr b="1" lang="en-US" sz="1400">
                <a:solidFill>
                  <a:srgbClr val="F2C811"/>
                </a:solidFill>
                <a:latin typeface="Calibri"/>
                <a:ea typeface="Calibri"/>
                <a:cs typeface="Calibri"/>
                <a:sym typeface="Calibri"/>
              </a:rPr>
              <a:t>morpheus-formation.fr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2026-06-29T07:56:00Z</dcterms:created>
  <dc:creator>PptxGenJS</dc:creator>
</cp:coreProperties>
</file>